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7" r:id="rId5"/>
    <p:sldId id="289" r:id="rId6"/>
    <p:sldId id="281" r:id="rId7"/>
    <p:sldId id="306" r:id="rId8"/>
    <p:sldId id="321" r:id="rId9"/>
    <p:sldId id="304" r:id="rId10"/>
    <p:sldId id="280" r:id="rId11"/>
    <p:sldId id="297" r:id="rId12"/>
    <p:sldId id="298" r:id="rId13"/>
    <p:sldId id="301" r:id="rId14"/>
    <p:sldId id="271" r:id="rId15"/>
    <p:sldId id="292" r:id="rId16"/>
    <p:sldId id="319" r:id="rId17"/>
    <p:sldId id="299" r:id="rId18"/>
    <p:sldId id="300" r:id="rId19"/>
    <p:sldId id="320" r:id="rId20"/>
    <p:sldId id="295" r:id="rId21"/>
    <p:sldId id="296" r:id="rId22"/>
    <p:sldId id="310" r:id="rId23"/>
    <p:sldId id="283" r:id="rId24"/>
    <p:sldId id="322" r:id="rId25"/>
    <p:sldId id="270" r:id="rId26"/>
    <p:sldId id="284" r:id="rId27"/>
    <p:sldId id="290" r:id="rId28"/>
    <p:sldId id="307" r:id="rId29"/>
    <p:sldId id="323" r:id="rId30"/>
    <p:sldId id="287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93760-4878-4093-8487-3CCA62D24D34}" v="108" dt="2023-03-24T08:49:36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been Jodie" userId="80f590ee-680b-46f9-ad27-9c592dddfe23" providerId="ADAL" clId="{78093760-4878-4093-8487-3CCA62D24D34}"/>
    <pc:docChg chg="undo custSel addSld delSld modSld">
      <pc:chgData name="Langbeen Jodie" userId="80f590ee-680b-46f9-ad27-9c592dddfe23" providerId="ADAL" clId="{78093760-4878-4093-8487-3CCA62D24D34}" dt="2023-03-24T08:49:30.562" v="80" actId="313"/>
      <pc:docMkLst>
        <pc:docMk/>
      </pc:docMkLst>
      <pc:sldChg chg="modSp mod">
        <pc:chgData name="Langbeen Jodie" userId="80f590ee-680b-46f9-ad27-9c592dddfe23" providerId="ADAL" clId="{78093760-4878-4093-8487-3CCA62D24D34}" dt="2023-03-24T08:47:43.639" v="78" actId="313"/>
        <pc:sldMkLst>
          <pc:docMk/>
          <pc:sldMk cId="3460265752" sldId="297"/>
        </pc:sldMkLst>
        <pc:spChg chg="mod">
          <ac:chgData name="Langbeen Jodie" userId="80f590ee-680b-46f9-ad27-9c592dddfe23" providerId="ADAL" clId="{78093760-4878-4093-8487-3CCA62D24D34}" dt="2023-03-24T08:47:43.639" v="78" actId="313"/>
          <ac:spMkLst>
            <pc:docMk/>
            <pc:sldMk cId="3460265752" sldId="297"/>
            <ac:spMk id="6" creationId="{FD9C8764-3BDE-4D41-97DC-638BE55B7D7C}"/>
          </ac:spMkLst>
        </pc:spChg>
      </pc:sldChg>
      <pc:sldChg chg="modSp mod">
        <pc:chgData name="Langbeen Jodie" userId="80f590ee-680b-46f9-ad27-9c592dddfe23" providerId="ADAL" clId="{78093760-4878-4093-8487-3CCA62D24D34}" dt="2023-03-24T08:49:30.562" v="80" actId="313"/>
        <pc:sldMkLst>
          <pc:docMk/>
          <pc:sldMk cId="604685185" sldId="298"/>
        </pc:sldMkLst>
        <pc:spChg chg="mod">
          <ac:chgData name="Langbeen Jodie" userId="80f590ee-680b-46f9-ad27-9c592dddfe23" providerId="ADAL" clId="{78093760-4878-4093-8487-3CCA62D24D34}" dt="2023-03-24T08:49:30.562" v="80" actId="313"/>
          <ac:spMkLst>
            <pc:docMk/>
            <pc:sldMk cId="604685185" sldId="298"/>
            <ac:spMk id="3" creationId="{71165D74-B315-B360-F48B-183D111E61A6}"/>
          </ac:spMkLst>
        </pc:spChg>
      </pc:sldChg>
      <pc:sldChg chg="del">
        <pc:chgData name="Langbeen Jodie" userId="80f590ee-680b-46f9-ad27-9c592dddfe23" providerId="ADAL" clId="{78093760-4878-4093-8487-3CCA62D24D34}" dt="2023-03-23T07:55:11.543" v="0" actId="47"/>
        <pc:sldMkLst>
          <pc:docMk/>
          <pc:sldMk cId="35119617" sldId="314"/>
        </pc:sldMkLst>
      </pc:sldChg>
      <pc:sldChg chg="del">
        <pc:chgData name="Langbeen Jodie" userId="80f590ee-680b-46f9-ad27-9c592dddfe23" providerId="ADAL" clId="{78093760-4878-4093-8487-3CCA62D24D34}" dt="2023-03-23T07:55:26.344" v="26" actId="47"/>
        <pc:sldMkLst>
          <pc:docMk/>
          <pc:sldMk cId="2800331724" sldId="315"/>
        </pc:sldMkLst>
      </pc:sldChg>
      <pc:sldChg chg="del">
        <pc:chgData name="Langbeen Jodie" userId="80f590ee-680b-46f9-ad27-9c592dddfe23" providerId="ADAL" clId="{78093760-4878-4093-8487-3CCA62D24D34}" dt="2023-03-23T07:55:34.372" v="52" actId="47"/>
        <pc:sldMkLst>
          <pc:docMk/>
          <pc:sldMk cId="158920820" sldId="316"/>
        </pc:sldMkLst>
      </pc:sldChg>
      <pc:sldChg chg="addSp modSp add setBg">
        <pc:chgData name="Langbeen Jodie" userId="80f590ee-680b-46f9-ad27-9c592dddfe23" providerId="ADAL" clId="{78093760-4878-4093-8487-3CCA62D24D34}" dt="2023-03-23T07:55:21.239" v="25"/>
        <pc:sldMkLst>
          <pc:docMk/>
          <pc:sldMk cId="2355372762" sldId="321"/>
        </pc:sldMkLst>
        <pc:spChg chg="add mod">
          <ac:chgData name="Langbeen Jodie" userId="80f590ee-680b-46f9-ad27-9c592dddfe23" providerId="ADAL" clId="{78093760-4878-4093-8487-3CCA62D24D34}" dt="2023-03-23T07:55:21.219" v="16"/>
          <ac:spMkLst>
            <pc:docMk/>
            <pc:sldMk cId="2355372762" sldId="321"/>
            <ac:spMk id="6" creationId="{453C95C5-FCD8-446C-BF83-6509D565265B}"/>
          </ac:spMkLst>
        </pc:spChg>
        <pc:spChg chg="add mod">
          <ac:chgData name="Langbeen Jodie" userId="80f590ee-680b-46f9-ad27-9c592dddfe23" providerId="ADAL" clId="{78093760-4878-4093-8487-3CCA62D24D34}" dt="2023-03-23T07:55:21.239" v="25"/>
          <ac:spMkLst>
            <pc:docMk/>
            <pc:sldMk cId="2355372762" sldId="321"/>
            <ac:spMk id="7" creationId="{63862BEA-CFA8-4622-ABF3-1819FB4E3226}"/>
          </ac:spMkLst>
        </pc:spChg>
        <pc:picChg chg="add mod">
          <ac:chgData name="Langbeen Jodie" userId="80f590ee-680b-46f9-ad27-9c592dddfe23" providerId="ADAL" clId="{78093760-4878-4093-8487-3CCA62D24D34}" dt="2023-03-23T07:55:21.025" v="6"/>
          <ac:picMkLst>
            <pc:docMk/>
            <pc:sldMk cId="2355372762" sldId="321"/>
            <ac:picMk id="3" creationId="{157D7095-8A06-4782-BEA6-071743479162}"/>
          </ac:picMkLst>
        </pc:picChg>
        <pc:picChg chg="add mod">
          <ac:chgData name="Langbeen Jodie" userId="80f590ee-680b-46f9-ad27-9c592dddfe23" providerId="ADAL" clId="{78093760-4878-4093-8487-3CCA62D24D34}" dt="2023-03-23T07:55:21.172" v="8"/>
          <ac:picMkLst>
            <pc:docMk/>
            <pc:sldMk cId="2355372762" sldId="321"/>
            <ac:picMk id="5" creationId="{977CCE5B-1E0C-4AA2-B064-92ADCE3400D1}"/>
          </ac:picMkLst>
        </pc:picChg>
      </pc:sldChg>
      <pc:sldChg chg="addSp modSp add setBg">
        <pc:chgData name="Langbeen Jodie" userId="80f590ee-680b-46f9-ad27-9c592dddfe23" providerId="ADAL" clId="{78093760-4878-4093-8487-3CCA62D24D34}" dt="2023-03-23T07:55:30.408" v="51"/>
        <pc:sldMkLst>
          <pc:docMk/>
          <pc:sldMk cId="1026172728" sldId="322"/>
        </pc:sldMkLst>
        <pc:spChg chg="add mod">
          <ac:chgData name="Langbeen Jodie" userId="80f590ee-680b-46f9-ad27-9c592dddfe23" providerId="ADAL" clId="{78093760-4878-4093-8487-3CCA62D24D34}" dt="2023-03-23T07:55:30.377" v="42"/>
          <ac:spMkLst>
            <pc:docMk/>
            <pc:sldMk cId="1026172728" sldId="322"/>
            <ac:spMk id="6" creationId="{63061A18-D905-4907-98B0-2DC15689C287}"/>
          </ac:spMkLst>
        </pc:spChg>
        <pc:spChg chg="add mod">
          <ac:chgData name="Langbeen Jodie" userId="80f590ee-680b-46f9-ad27-9c592dddfe23" providerId="ADAL" clId="{78093760-4878-4093-8487-3CCA62D24D34}" dt="2023-03-23T07:55:30.408" v="51"/>
          <ac:spMkLst>
            <pc:docMk/>
            <pc:sldMk cId="1026172728" sldId="322"/>
            <ac:spMk id="7" creationId="{8E50A778-2656-4D38-8B66-5D30D281000D}"/>
          </ac:spMkLst>
        </pc:spChg>
        <pc:picChg chg="add mod">
          <ac:chgData name="Langbeen Jodie" userId="80f590ee-680b-46f9-ad27-9c592dddfe23" providerId="ADAL" clId="{78093760-4878-4093-8487-3CCA62D24D34}" dt="2023-03-23T07:55:30.221" v="32"/>
          <ac:picMkLst>
            <pc:docMk/>
            <pc:sldMk cId="1026172728" sldId="322"/>
            <ac:picMk id="3" creationId="{E58AE47C-6FBA-466A-9C55-F35B4823276F}"/>
          </ac:picMkLst>
        </pc:picChg>
        <pc:picChg chg="add mod">
          <ac:chgData name="Langbeen Jodie" userId="80f590ee-680b-46f9-ad27-9c592dddfe23" providerId="ADAL" clId="{78093760-4878-4093-8487-3CCA62D24D34}" dt="2023-03-23T07:55:30.297" v="34"/>
          <ac:picMkLst>
            <pc:docMk/>
            <pc:sldMk cId="1026172728" sldId="322"/>
            <ac:picMk id="5" creationId="{7236204C-D727-400D-9422-0037BF8023CF}"/>
          </ac:picMkLst>
        </pc:picChg>
      </pc:sldChg>
      <pc:sldChg chg="addSp modSp add setBg">
        <pc:chgData name="Langbeen Jodie" userId="80f590ee-680b-46f9-ad27-9c592dddfe23" providerId="ADAL" clId="{78093760-4878-4093-8487-3CCA62D24D34}" dt="2023-03-23T07:55:37.967" v="77"/>
        <pc:sldMkLst>
          <pc:docMk/>
          <pc:sldMk cId="2831022762" sldId="323"/>
        </pc:sldMkLst>
        <pc:spChg chg="add mod">
          <ac:chgData name="Langbeen Jodie" userId="80f590ee-680b-46f9-ad27-9c592dddfe23" providerId="ADAL" clId="{78093760-4878-4093-8487-3CCA62D24D34}" dt="2023-03-23T07:55:37.944" v="68"/>
          <ac:spMkLst>
            <pc:docMk/>
            <pc:sldMk cId="2831022762" sldId="323"/>
            <ac:spMk id="6" creationId="{A3EDFC8B-D9D1-4650-8B6C-3CEE443D7C58}"/>
          </ac:spMkLst>
        </pc:spChg>
        <pc:spChg chg="add mod">
          <ac:chgData name="Langbeen Jodie" userId="80f590ee-680b-46f9-ad27-9c592dddfe23" providerId="ADAL" clId="{78093760-4878-4093-8487-3CCA62D24D34}" dt="2023-03-23T07:55:37.967" v="77"/>
          <ac:spMkLst>
            <pc:docMk/>
            <pc:sldMk cId="2831022762" sldId="323"/>
            <ac:spMk id="7" creationId="{2DD4B5F4-A4B6-48DB-9C43-2315EA03C655}"/>
          </ac:spMkLst>
        </pc:spChg>
        <pc:picChg chg="add mod">
          <ac:chgData name="Langbeen Jodie" userId="80f590ee-680b-46f9-ad27-9c592dddfe23" providerId="ADAL" clId="{78093760-4878-4093-8487-3CCA62D24D34}" dt="2023-03-23T07:55:37.840" v="58"/>
          <ac:picMkLst>
            <pc:docMk/>
            <pc:sldMk cId="2831022762" sldId="323"/>
            <ac:picMk id="3" creationId="{C00B3E8A-693E-4A51-8E26-7B5D524CDD41}"/>
          </ac:picMkLst>
        </pc:picChg>
        <pc:picChg chg="add mod">
          <ac:chgData name="Langbeen Jodie" userId="80f590ee-680b-46f9-ad27-9c592dddfe23" providerId="ADAL" clId="{78093760-4878-4093-8487-3CCA62D24D34}" dt="2023-03-23T07:55:37.918" v="60"/>
          <ac:picMkLst>
            <pc:docMk/>
            <pc:sldMk cId="2831022762" sldId="323"/>
            <ac:picMk id="5" creationId="{4A32D569-E0EA-4D90-84C0-CA5975EFBF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1513"/>
            <a:ext cx="12192000" cy="2288992"/>
          </a:xfrm>
        </p:spPr>
        <p:txBody>
          <a:bodyPr/>
          <a:lstStyle>
            <a:lvl1pPr algn="ctr">
              <a:defRPr sz="40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A79B77-8AC5-43CC-BB71-DF2E51793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0" y="0"/>
            <a:ext cx="3032760" cy="3032760"/>
          </a:xfrm>
          <a:prstGeom prst="rect">
            <a:avLst/>
          </a:prstGeom>
        </p:spPr>
      </p:pic>
      <p:sp>
        <p:nvSpPr>
          <p:cNvPr id="11" name="Rechthoek met één afgeronde hoek 6">
            <a:extLst>
              <a:ext uri="{FF2B5EF4-FFF2-40B4-BE49-F238E27FC236}">
                <a16:creationId xmlns:a16="http://schemas.microsoft.com/office/drawing/2014/main" id="{9DBFF8CF-ECF0-4D16-AC9B-C5DF778CF219}"/>
              </a:ext>
            </a:extLst>
          </p:cNvPr>
          <p:cNvSpPr/>
          <p:nvPr userDrawn="1"/>
        </p:nvSpPr>
        <p:spPr>
          <a:xfrm>
            <a:off x="0" y="5076016"/>
            <a:ext cx="11207578" cy="1817494"/>
          </a:xfrm>
          <a:prstGeom prst="round1Rect">
            <a:avLst>
              <a:gd name="adj" fmla="val 50000"/>
            </a:avLst>
          </a:prstGeom>
          <a:solidFill>
            <a:srgbClr val="EC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5240742-6373-44F8-AC7B-73635B105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805" y="5428704"/>
            <a:ext cx="1966021" cy="98838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0044BB-0052-411F-8D48-E628C44F5C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5176" y="5222396"/>
            <a:ext cx="1474502" cy="146275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B69264B-2C7D-4A9E-AFD0-F26108394C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03673" y="5395234"/>
            <a:ext cx="1140112" cy="10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91646F-EA89-4D3C-A941-02E7347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6BB26F-F508-4E69-ADE4-2F3DEB97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8FD120-5A36-4305-B031-35D7097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1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43EC-BF10-4F1A-AC9B-0906AB1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015699-A29B-4EC1-8D5F-D326C6BA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4CD731-996B-4B33-B624-C6651065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0F010F-2EB5-430C-9D14-79CA7E7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CE7F5-2A55-406B-AD2E-8DC9A786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3C532-64F5-4199-AE2E-5382BF05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36CC7-BB6E-4EFA-BE64-3123327D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2DB951-D5A8-466C-971F-011D5DE93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91209-5A1A-44F2-8B89-5B054ED35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6BB42A-EFC2-460F-BCDA-26D14D79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D8BF26-3ED8-4FAE-93C0-A8664EF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1C319-0D48-4A80-86D9-6984B441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1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0132-64FD-44E5-8921-FCE6E310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339E06-C751-4164-B8CE-219C25AE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9332F-6746-45CC-8C45-F15F7F57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4679D-FE16-40AD-88DB-1CE543FC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4B4D3-350C-4920-90C6-E6A5769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7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8A5C67-CA09-431C-BE68-6345AD689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54FBBC-D670-47C3-A443-CF0FC7EC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69525-4249-4055-AD01-120A3966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64BCF7-9853-4BC4-87B1-B0354E23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6605FB-C895-4FA0-8D43-746E226F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">
    <p:bg>
      <p:bgPr>
        <a:solidFill>
          <a:srgbClr val="4EC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ronde hoek 8">
            <a:extLst>
              <a:ext uri="{FF2B5EF4-FFF2-40B4-BE49-F238E27FC236}">
                <a16:creationId xmlns:a16="http://schemas.microsoft.com/office/drawing/2014/main" id="{13DCDB98-F524-C843-8A41-08E2C0C47242}"/>
              </a:ext>
            </a:extLst>
          </p:cNvPr>
          <p:cNvSpPr/>
          <p:nvPr userDrawn="1"/>
        </p:nvSpPr>
        <p:spPr>
          <a:xfrm rot="16200000">
            <a:off x="4326046" y="-1007955"/>
            <a:ext cx="4919748" cy="10812160"/>
          </a:xfrm>
          <a:prstGeom prst="round1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07B65B8-AE7B-6C47-9220-3095DA5B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0"/>
            <a:ext cx="9708291" cy="4919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035AB8-3C4F-4F81-ACB2-730CBAC9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33" y="-272340"/>
            <a:ext cx="3547556" cy="3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R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E80AAB-0682-534F-B72E-BE02D0FF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 anchor="b"/>
          <a:lstStyle>
            <a:lvl1pPr>
              <a:defRPr sz="36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96F9E8C-A2C6-9B45-AB44-2803E58F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512307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ED1BDF-F47B-4B3B-B8D5-3426B1F99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CEABB-BE30-46E6-ADAA-B8FB70E0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F3E877-8420-408C-A61F-E7BB532F5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C640C7-4FA6-4FDF-A45F-D1B54154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1861B0-476B-493C-B603-FEA3CADE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DC914-7548-4358-B223-C504B731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735C0-7C9F-41A2-8108-60FC257C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326DD6-3624-41E9-93DB-F4433277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7EF6A-4CFD-4D26-978C-E4C8668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F007BD-F3B2-452F-B9D0-C27579F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65927-50DD-4D0C-A977-B5396C49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6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D6B0A-30A0-4B65-B912-9C0C62E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82084-4FDD-4003-AC6A-9375E9B2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6A66B-FD27-4A19-AC54-F1649767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7A987-917E-4AB3-A1E7-A16D29E5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ABE05-C0CF-477C-AF5F-83C063E9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5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F55E-7E21-441D-ADB1-2806043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B42D1-0D4A-4F61-BFEA-28053D35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A4A6A-9D33-4B8F-B3B8-E7797D54D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128BA-79AB-47F7-A6AA-67834722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8110A2-4612-4803-9A4E-1FF05BC2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494F5C-3CA6-4B4A-BB5F-A8065D78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2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3B9FD-6BF1-4398-98B6-F3175669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2244F-1EE4-4E09-B37A-58325CE0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80B775-ECB6-4D8E-8EDE-6F634D0D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62A5F-457F-4ABF-85B9-6585CF669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9EACF3-D269-4699-8D64-C9BE0B6A5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EC71DE-60AB-4AF0-98E5-D193AE7C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AA56AE-E70A-44A6-A85B-9D562E0C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38F893-A0D3-40BB-84DA-8C16A72E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14B38-0135-4EA8-9DDC-F5EC837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95E37D-6B3C-4AA3-A309-75DD7267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D846B7-4E65-4038-A2A6-7EDD2FDA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B2C5B-B311-40ED-A406-AA59A0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0521CE-C5F0-43D2-A219-F9E95A5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B97A5A-E851-45D2-9A1C-CE4A87D5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DFC5C-FF7F-443F-B270-D01AADEC1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1A60-1C90-4E54-A7D0-43C2F8FEE7E8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9D9F7C-D948-4CE1-A9A9-7B287A0C7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74C91A-8DA6-498F-A3DA-4F17EACA3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C0FD-5273-4C04-9413-66555C7EA7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8DC624-151A-4929-AAD5-239F92738DCB}"/>
              </a:ext>
            </a:extLst>
          </p:cNvPr>
          <p:cNvSpPr/>
          <p:nvPr/>
        </p:nvSpPr>
        <p:spPr>
          <a:xfrm>
            <a:off x="423083" y="6054796"/>
            <a:ext cx="2591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>
                <a:solidFill>
                  <a:srgbClr val="2C3740"/>
                </a:solidFill>
              </a:rPr>
              <a:t>www.triaz.be/host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C173950-F266-4C46-9487-AC095E00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62" y="4072379"/>
            <a:ext cx="11629938" cy="969404"/>
          </a:xfrm>
        </p:spPr>
        <p:txBody>
          <a:bodyPr>
            <a:normAutofit fontScale="90000"/>
          </a:bodyPr>
          <a:lstStyle/>
          <a:p>
            <a:pPr algn="l"/>
            <a:r>
              <a:rPr lang="nl-BE" sz="4900">
                <a:solidFill>
                  <a:schemeClr val="bg2">
                    <a:lumMod val="25000"/>
                  </a:schemeClr>
                </a:solidFill>
                <a:latin typeface="+mn-lt"/>
              </a:rPr>
              <a:t>Klankbordgroep IPC en AMS 	 </a:t>
            </a:r>
            <a:br>
              <a:rPr lang="nl-BE" sz="4900">
                <a:latin typeface="+mn-lt"/>
              </a:rPr>
            </a:br>
            <a:r>
              <a:rPr lang="nl-BE" sz="4900">
                <a:latin typeface="+mn-lt"/>
              </a:rPr>
              <a:t>23 maart 2023</a:t>
            </a:r>
            <a:br>
              <a:rPr lang="nl-BE" sz="4800">
                <a:latin typeface="+mn-lt"/>
              </a:rPr>
            </a:br>
            <a:br>
              <a:rPr lang="nl-BE" sz="4800">
                <a:latin typeface="+mn-lt"/>
              </a:rPr>
            </a:br>
            <a:endParaRPr lang="nl-BE" sz="27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29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8D302-4A02-3F9C-A9F2-253E9B22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1143270" cy="639055"/>
          </a:xfrm>
        </p:spPr>
        <p:txBody>
          <a:bodyPr>
            <a:noAutofit/>
          </a:bodyPr>
          <a:lstStyle/>
          <a:p>
            <a:r>
              <a:rPr lang="nl-NL">
                <a:latin typeface="GILROY-SEMIBOLD"/>
              </a:rPr>
              <a:t>Voorstel 2: 1 dag basis + gespreide opleidingsmomenten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EB595-E857-E422-B755-F70C1A56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2619"/>
            <a:ext cx="10475422" cy="4578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+mn-lt"/>
              </a:rPr>
              <a:t>1 dag algemene inleiding en basisprincipes IPC (besmettingscyclus, standaard en bijkomende voorzorgsmaatregelen)</a:t>
            </a:r>
          </a:p>
          <a:p>
            <a:r>
              <a:rPr lang="nl-NL">
                <a:latin typeface="+mn-lt"/>
              </a:rPr>
              <a:t>Aangevuld met verschillende relevante thema's doorheen het jaar (vb. </a:t>
            </a:r>
            <a:r>
              <a:rPr lang="nl-NL" err="1">
                <a:latin typeface="+mn-lt"/>
              </a:rPr>
              <a:t>outbreakmanagement</a:t>
            </a:r>
            <a:r>
              <a:rPr lang="nl-NL">
                <a:latin typeface="+mn-lt"/>
              </a:rPr>
              <a:t>, werken rond specifieke pathogenen)</a:t>
            </a:r>
          </a:p>
        </p:txBody>
      </p:sp>
    </p:spTree>
    <p:extLst>
      <p:ext uri="{BB962C8B-B14F-4D97-AF65-F5344CB8AC3E}">
        <p14:creationId xmlns:p14="http://schemas.microsoft.com/office/powerpoint/2010/main" val="158524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50F8-4275-4C5D-80FA-F086558B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Implementatie van de algemene principes omgevingshygiëne</a:t>
            </a:r>
          </a:p>
        </p:txBody>
      </p:sp>
    </p:spTree>
    <p:extLst>
      <p:ext uri="{BB962C8B-B14F-4D97-AF65-F5344CB8AC3E}">
        <p14:creationId xmlns:p14="http://schemas.microsoft.com/office/powerpoint/2010/main" val="327184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197" y="356061"/>
            <a:ext cx="9059947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Omgevingshygiëne: wat?</a:t>
            </a:r>
            <a:endParaRPr lang="nl-BE" sz="280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8DD60C-76B0-46C3-980C-C2092D8B6264}"/>
              </a:ext>
            </a:extLst>
          </p:cNvPr>
          <p:cNvSpPr txBox="1">
            <a:spLocks/>
          </p:cNvSpPr>
          <p:nvPr/>
        </p:nvSpPr>
        <p:spPr>
          <a:xfrm>
            <a:off x="838197" y="1187777"/>
            <a:ext cx="10860576" cy="5479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>
                <a:latin typeface="+mn-lt"/>
              </a:rPr>
              <a:t>Reinigen en desinfectie</a:t>
            </a:r>
            <a:endParaRPr lang="nl-BE">
              <a:latin typeface="+mn-lt"/>
              <a:cs typeface="Calibri"/>
            </a:endParaRPr>
          </a:p>
          <a:p>
            <a:r>
              <a:rPr lang="nl-BE" b="1">
                <a:latin typeface="+mn-lt"/>
                <a:cs typeface="Calibri"/>
              </a:rPr>
              <a:t>Reinigen</a:t>
            </a:r>
            <a:r>
              <a:rPr lang="nl-BE">
                <a:latin typeface="+mn-lt"/>
                <a:cs typeface="Calibri"/>
              </a:rPr>
              <a:t>: verwijderen van zichtbaar vuil en onzichtbaar organisch materiaal</a:t>
            </a:r>
            <a:endParaRPr lang="nl-BE">
              <a:latin typeface="+mn-lt"/>
              <a:ea typeface="Calibri"/>
              <a:cs typeface="Calibri"/>
            </a:endParaRPr>
          </a:p>
          <a:p>
            <a:pPr marL="1028700" lvl="1" indent="-342900"/>
            <a:r>
              <a:rPr lang="nl-BE">
                <a:latin typeface="+mn-lt"/>
                <a:cs typeface="Calibri"/>
              </a:rPr>
              <a:t>Droog versus nat reinigen</a:t>
            </a:r>
            <a:endParaRPr lang="nl-BE">
              <a:latin typeface="+mn-lt"/>
              <a:ea typeface="Calibri"/>
              <a:cs typeface="Calibri"/>
            </a:endParaRPr>
          </a:p>
          <a:p>
            <a:r>
              <a:rPr lang="nl-BE" b="1">
                <a:latin typeface="+mn-lt"/>
                <a:cs typeface="Calibri"/>
              </a:rPr>
              <a:t>Desinfectie</a:t>
            </a:r>
            <a:r>
              <a:rPr lang="nl-BE">
                <a:latin typeface="+mn-lt"/>
                <a:cs typeface="Calibri"/>
              </a:rPr>
              <a:t>: thermisch of chemisch inactiveren of reduceren van micro-organismen</a:t>
            </a:r>
            <a:endParaRPr lang="nl-BE">
              <a:latin typeface="+mn-lt"/>
              <a:ea typeface="Calibri"/>
              <a:cs typeface="Calibri"/>
            </a:endParaRPr>
          </a:p>
          <a:p>
            <a:pPr marL="1028700" lvl="1" indent="-342900"/>
            <a:r>
              <a:rPr lang="nl-BE">
                <a:latin typeface="+mn-lt"/>
                <a:cs typeface="Calibri"/>
              </a:rPr>
              <a:t>Thermisch: bijv. bedpanspoeler; </a:t>
            </a:r>
            <a:endParaRPr lang="nl-BE">
              <a:latin typeface="+mn-lt"/>
              <a:ea typeface="Calibri"/>
              <a:cs typeface="Calibri"/>
            </a:endParaRPr>
          </a:p>
          <a:p>
            <a:pPr marL="1028700" lvl="1" indent="-342900">
              <a:buFont typeface="Arial"/>
            </a:pPr>
            <a:r>
              <a:rPr lang="nl-BE">
                <a:latin typeface="+mn-lt"/>
                <a:cs typeface="Calibri"/>
              </a:rPr>
              <a:t>Chemische: juiste concentratie, contacttijd, </a:t>
            </a:r>
            <a:r>
              <a:rPr lang="nl-BE" err="1">
                <a:latin typeface="+mn-lt"/>
                <a:cs typeface="Calibri"/>
              </a:rPr>
              <a:t>evt</a:t>
            </a:r>
            <a:r>
              <a:rPr lang="nl-BE">
                <a:latin typeface="+mn-lt"/>
                <a:cs typeface="Calibri"/>
              </a:rPr>
              <a:t> persoonlijke beschermmiddelen, materiaal- en milieuvriendelijk</a:t>
            </a:r>
            <a:endParaRPr lang="nl-BE">
              <a:latin typeface="+mn-lt"/>
              <a:ea typeface="Calibri"/>
              <a:cs typeface="Calibri"/>
            </a:endParaRPr>
          </a:p>
          <a:p>
            <a:endParaRPr lang="nl-BE" sz="2400">
              <a:latin typeface="+mn-lt"/>
              <a:cs typeface="Calibri"/>
            </a:endParaRPr>
          </a:p>
          <a:p>
            <a:endParaRPr lang="nl-BE" sz="2400">
              <a:latin typeface="+mn-lt"/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87EE29-1B66-48D6-A1D3-E05F9F49775F}"/>
              </a:ext>
            </a:extLst>
          </p:cNvPr>
          <p:cNvSpPr txBox="1"/>
          <p:nvPr/>
        </p:nvSpPr>
        <p:spPr>
          <a:xfrm>
            <a:off x="405352" y="6298115"/>
            <a:ext cx="100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Werkinstrument Infectiepreventiebeleid in de Vlaamse woonzorgcentra. Agentschap Zorg en Gezondheid</a:t>
            </a:r>
          </a:p>
        </p:txBody>
      </p:sp>
      <p:pic>
        <p:nvPicPr>
          <p:cNvPr id="1026" name="Picture 2" descr="Desinfectie, hygiëne, spray, reinigen Pictogram in Infectious disease  Cornavirus (Covid-19)">
            <a:extLst>
              <a:ext uri="{FF2B5EF4-FFF2-40B4-BE49-F238E27FC236}">
                <a16:creationId xmlns:a16="http://schemas.microsoft.com/office/drawing/2014/main" id="{67287BC5-6FDB-407C-A7F8-FE1A9849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27" y="0"/>
            <a:ext cx="1747150" cy="1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197" y="356061"/>
            <a:ext cx="9059947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Omgevingshygiëne: hoe?</a:t>
            </a:r>
            <a:endParaRPr lang="nl-BE" sz="2800">
              <a:latin typeface="+mn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8DD60C-76B0-46C3-980C-C2092D8B6264}"/>
              </a:ext>
            </a:extLst>
          </p:cNvPr>
          <p:cNvSpPr txBox="1">
            <a:spLocks/>
          </p:cNvSpPr>
          <p:nvPr/>
        </p:nvSpPr>
        <p:spPr>
          <a:xfrm>
            <a:off x="838197" y="1187777"/>
            <a:ext cx="10860576" cy="5479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>
                <a:latin typeface="+mn-lt"/>
                <a:cs typeface="Calibri"/>
              </a:rPr>
              <a:t>Basisprincipes van schoonmaak: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Duidelijke instructies (hygiëneplan)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Volgorde: proper naar vuil, hoog naar laag, indien desinfectie noodzakelijk eerst reinigen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Correct gebruik materialen en producten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Standaard voorzorgsmaatregelen respecteren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Persoonlijke beschermingsmiddelen volgens noodzaak</a:t>
            </a:r>
            <a:endParaRPr lang="en-US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</a:rPr>
              <a:t>Besmette kamers </a:t>
            </a:r>
          </a:p>
          <a:p>
            <a:pPr lvl="1"/>
            <a:r>
              <a:rPr lang="nl-BE">
                <a:latin typeface="+mn-lt"/>
                <a:cs typeface="Calibri"/>
              </a:rPr>
              <a:t>Communicatie (hygiënekaart)</a:t>
            </a:r>
          </a:p>
          <a:p>
            <a:r>
              <a:rPr lang="nl-BE">
                <a:latin typeface="+mn-lt"/>
                <a:cs typeface="Calibri"/>
              </a:rPr>
              <a:t>Sterilisatie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85348EB-FFEC-494B-A55A-BE2BAAEE9273}"/>
              </a:ext>
            </a:extLst>
          </p:cNvPr>
          <p:cNvSpPr txBox="1"/>
          <p:nvPr/>
        </p:nvSpPr>
        <p:spPr>
          <a:xfrm>
            <a:off x="405352" y="6298115"/>
            <a:ext cx="100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Werkinstrument Infectiepreventiebeleid in de Vlaamse woonzorgcentra. Agentschap Zorg en Gezondheid</a:t>
            </a:r>
          </a:p>
        </p:txBody>
      </p:sp>
      <p:pic>
        <p:nvPicPr>
          <p:cNvPr id="7" name="Picture 2" descr="Desinfectie, hygiëne, spray, reinigen Pictogram in Infectious disease  Cornavirus (Covid-19)">
            <a:extLst>
              <a:ext uri="{FF2B5EF4-FFF2-40B4-BE49-F238E27FC236}">
                <a16:creationId xmlns:a16="http://schemas.microsoft.com/office/drawing/2014/main" id="{8CB19AE0-D50C-430D-A3FE-83DCF1F7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27" y="0"/>
            <a:ext cx="1747150" cy="1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04FB2-0D58-CC10-E745-AF471610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ROY-SEMIBOLD"/>
              </a:rPr>
              <a:t>Voorbeeld hygiënekaarten</a:t>
            </a:r>
            <a:endParaRPr lang="nl-NL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EAC3ABFF-2CEF-0B86-3B83-FE6FB6DF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391" y="1004974"/>
            <a:ext cx="4531362" cy="5721982"/>
          </a:xfrm>
        </p:spPr>
      </p:pic>
    </p:spTree>
    <p:extLst>
      <p:ext uri="{BB962C8B-B14F-4D97-AF65-F5344CB8AC3E}">
        <p14:creationId xmlns:p14="http://schemas.microsoft.com/office/powerpoint/2010/main" val="291023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D4572-A853-D270-3FD2-BCAC934F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ROY-SEMIBOLD"/>
              </a:rPr>
              <a:t>Voorbeeld hygiënekaarten</a:t>
            </a:r>
            <a:endParaRPr lang="nl-NL"/>
          </a:p>
        </p:txBody>
      </p:sp>
      <p:pic>
        <p:nvPicPr>
          <p:cNvPr id="5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4F718363-12D0-BD36-A321-6E24D4D67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69" y="1006829"/>
            <a:ext cx="4527736" cy="5760082"/>
          </a:xfr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52775A18-9384-A2AF-147B-23B2A5EB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38" y="1010719"/>
            <a:ext cx="4584864" cy="57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197" y="356061"/>
            <a:ext cx="9059947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Omgevingshygiëne: frequentie</a:t>
            </a:r>
            <a:endParaRPr lang="nl-BE" sz="2800">
              <a:latin typeface="+mn-lt"/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CF09E5D-1422-4F2C-9B34-9282C81B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759" y="1019570"/>
            <a:ext cx="7649337" cy="5791714"/>
          </a:xfrm>
        </p:spPr>
      </p:pic>
    </p:spTree>
    <p:extLst>
      <p:ext uri="{BB962C8B-B14F-4D97-AF65-F5344CB8AC3E}">
        <p14:creationId xmlns:p14="http://schemas.microsoft.com/office/powerpoint/2010/main" val="175536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403FFA79-26BB-B4BD-7FE5-7F490A13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01" y="2438988"/>
            <a:ext cx="9571331" cy="4419012"/>
          </a:xfr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6FCE47AB-2CD5-0B4E-39D5-8435178B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5" y="1167701"/>
            <a:ext cx="9591792" cy="127128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B144E3-DB8B-42B6-98BF-A3EB7C41FF3D}"/>
              </a:ext>
            </a:extLst>
          </p:cNvPr>
          <p:cNvSpPr txBox="1">
            <a:spLocks/>
          </p:cNvSpPr>
          <p:nvPr/>
        </p:nvSpPr>
        <p:spPr>
          <a:xfrm>
            <a:off x="838197" y="356061"/>
            <a:ext cx="9059947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Omgevingshygiëne: frequentie</a:t>
            </a:r>
            <a:endParaRPr lang="nl-BE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27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FC3A0-4650-4800-B18E-164B3566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090256"/>
            <a:ext cx="10475424" cy="52257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nl-BE" sz="3600">
                <a:latin typeface="+mn-lt"/>
                <a:cs typeface="Calibri"/>
              </a:rPr>
              <a:t>Soort oppervlak, materialen,</a:t>
            </a:r>
            <a:r>
              <a:rPr lang="nl-BE" sz="3600">
                <a:latin typeface="Calibri"/>
                <a:cs typeface="Calibri"/>
              </a:rPr>
              <a:t> v</a:t>
            </a:r>
            <a:r>
              <a:rPr lang="nl-BE" sz="3600">
                <a:latin typeface="Gilroy"/>
                <a:cs typeface="Calibri"/>
              </a:rPr>
              <a:t>uile/ kritische zone</a:t>
            </a:r>
            <a:endParaRPr lang="nl-BE" sz="3600">
              <a:latin typeface="+mn-lt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nl-BE" sz="3600">
                <a:latin typeface="+mn-lt"/>
                <a:cs typeface="Calibri"/>
              </a:rPr>
              <a:t>Vereisten reiniger/ ontsmettingsproduct: inwerktijd, spectrum, compatibiliteit, normeringen</a:t>
            </a:r>
          </a:p>
          <a:p>
            <a:pPr>
              <a:lnSpc>
                <a:spcPct val="110000"/>
              </a:lnSpc>
            </a:pPr>
            <a:r>
              <a:rPr lang="nl-BE" sz="3600">
                <a:latin typeface="+mn-lt"/>
                <a:cs typeface="Calibri"/>
              </a:rPr>
              <a:t>Reinigen, Low level, High level, </a:t>
            </a:r>
            <a:r>
              <a:rPr lang="nl-BE" sz="3600" err="1">
                <a:latin typeface="+mn-lt"/>
                <a:cs typeface="Calibri"/>
              </a:rPr>
              <a:t>sporicide</a:t>
            </a:r>
            <a:r>
              <a:rPr lang="nl-BE" sz="3600">
                <a:latin typeface="+mn-lt"/>
                <a:cs typeface="Calibri"/>
              </a:rPr>
              <a:t> desinfectie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Reinigers (enzymatisch)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Chloor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Waterstofperoxide</a:t>
            </a:r>
          </a:p>
          <a:p>
            <a:pPr lvl="1">
              <a:lnSpc>
                <a:spcPct val="110000"/>
              </a:lnSpc>
            </a:pPr>
            <a:r>
              <a:rPr lang="nl-BE" sz="3100" err="1">
                <a:latin typeface="+mn-lt"/>
                <a:cs typeface="Calibri"/>
              </a:rPr>
              <a:t>Perazijnzuur</a:t>
            </a:r>
            <a:r>
              <a:rPr lang="nl-BE" sz="3100">
                <a:latin typeface="+mn-lt"/>
                <a:cs typeface="Calibri"/>
              </a:rPr>
              <a:t> 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Quaternaire </a:t>
            </a:r>
            <a:r>
              <a:rPr lang="nl-BE" sz="3100" err="1">
                <a:latin typeface="+mn-lt"/>
                <a:cs typeface="Calibri"/>
              </a:rPr>
              <a:t>amonium</a:t>
            </a:r>
            <a:r>
              <a:rPr lang="nl-BE" sz="3100">
                <a:latin typeface="+mn-lt"/>
                <a:cs typeface="Calibri"/>
              </a:rPr>
              <a:t> derivaten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UVC</a:t>
            </a:r>
          </a:p>
          <a:p>
            <a:pPr lvl="1">
              <a:lnSpc>
                <a:spcPct val="110000"/>
              </a:lnSpc>
            </a:pPr>
            <a:r>
              <a:rPr lang="nl-BE" sz="3100">
                <a:latin typeface="+mn-lt"/>
                <a:cs typeface="Calibri"/>
              </a:rPr>
              <a:t>...</a:t>
            </a:r>
          </a:p>
          <a:p>
            <a:pPr>
              <a:lnSpc>
                <a:spcPct val="110000"/>
              </a:lnSpc>
            </a:pPr>
            <a:endParaRPr lang="nl-BE" sz="3600">
              <a:latin typeface="+mn-lt"/>
              <a:cs typeface="Calibri"/>
            </a:endParaRPr>
          </a:p>
          <a:p>
            <a:endParaRPr lang="nl-BE">
              <a:latin typeface="Calibri"/>
              <a:cs typeface="Calibri"/>
            </a:endParaRPr>
          </a:p>
          <a:p>
            <a:pPr lvl="1"/>
            <a:endParaRPr lang="nl-BE" sz="2400">
              <a:latin typeface="Calibri"/>
              <a:cs typeface="Calibri"/>
            </a:endParaRPr>
          </a:p>
          <a:p>
            <a:pPr marL="914400" lvl="2" indent="0">
              <a:buNone/>
            </a:pPr>
            <a:endParaRPr lang="nl-BE" sz="2400">
              <a:latin typeface="Calibri"/>
              <a:cs typeface="Calibri"/>
            </a:endParaRPr>
          </a:p>
          <a:p>
            <a:endParaRPr lang="nl-BE">
              <a:latin typeface="Calibri"/>
              <a:cs typeface="Calibri"/>
            </a:endParaRPr>
          </a:p>
          <a:p>
            <a:endParaRPr lang="nl-BE">
              <a:latin typeface="Calibri"/>
              <a:cs typeface="Calibri"/>
            </a:endParaRPr>
          </a:p>
          <a:p>
            <a:pPr lvl="1"/>
            <a:endParaRPr lang="nl-BE">
              <a:latin typeface="Calibri"/>
              <a:cs typeface="Calibri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3432D-38FF-4EED-84FE-31ABDD36032C}"/>
              </a:ext>
            </a:extLst>
          </p:cNvPr>
          <p:cNvSpPr txBox="1">
            <a:spLocks/>
          </p:cNvSpPr>
          <p:nvPr/>
        </p:nvSpPr>
        <p:spPr>
          <a:xfrm>
            <a:off x="838197" y="356061"/>
            <a:ext cx="9059947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Keuze producten</a:t>
            </a:r>
            <a:endParaRPr lang="nl-BE" sz="2800">
              <a:latin typeface="+mn-lt"/>
            </a:endParaRPr>
          </a:p>
        </p:txBody>
      </p:sp>
      <p:pic>
        <p:nvPicPr>
          <p:cNvPr id="2050" name="Picture 2" descr="BLOG: Ontsmetten, desinfecteren of schoonmaken: wat is het verschil? |  Huchem">
            <a:extLst>
              <a:ext uri="{FF2B5EF4-FFF2-40B4-BE49-F238E27FC236}">
                <a16:creationId xmlns:a16="http://schemas.microsoft.com/office/drawing/2014/main" id="{750E8AE6-A39B-4803-8BA5-2BE195A3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55" y="4669276"/>
            <a:ext cx="3035030" cy="20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3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F464-E81C-8219-E9BE-901B548C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ILROY-SEMIBOLD"/>
              </a:rPr>
              <a:t>Omgevingshygiëne</a:t>
            </a:r>
            <a:r>
              <a:rPr lang="en-US">
                <a:latin typeface="GILROY-SEMIBOLD"/>
              </a:rPr>
              <a:t>: </a:t>
            </a:r>
            <a:r>
              <a:rPr lang="en-US" err="1">
                <a:latin typeface="GILROY-SEMIBOLD"/>
              </a:rPr>
              <a:t>waarom</a:t>
            </a:r>
            <a:r>
              <a:rPr lang="en-US">
                <a:latin typeface="GILROY-SEMIBOLD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FD9A-555D-44F5-E688-82B65B0A4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3DF3F6-813B-F355-C716-19CBB395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9" y="1390544"/>
            <a:ext cx="6523891" cy="42039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BAE7717-D1B9-076D-EB2D-41ACA6EA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09" y="1007344"/>
            <a:ext cx="5576276" cy="4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DDD52-B197-4811-88D3-119AAD22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Inleiding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774C6-4A1C-4338-B030-7C130FA6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5485"/>
            <a:ext cx="10475422" cy="52642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>
                <a:latin typeface="Gilroy"/>
              </a:rPr>
              <a:t>Regionale survey IPC en AMS + eerste klankbordgroep 17/11/2022</a:t>
            </a:r>
          </a:p>
          <a:p>
            <a:pPr marL="0" indent="0">
              <a:buNone/>
            </a:pPr>
            <a:r>
              <a:rPr lang="nl-BE">
                <a:latin typeface="Gilroy"/>
              </a:rPr>
              <a:t>  </a:t>
            </a:r>
            <a:r>
              <a:rPr lang="nl-BE">
                <a:latin typeface="Gilroy"/>
                <a:sym typeface="Wingdings" panose="05000000000000000000" pitchFamily="2" charset="2"/>
              </a:rPr>
              <a:t> </a:t>
            </a:r>
            <a:r>
              <a:rPr lang="nl-BE" b="1">
                <a:latin typeface="Gilroy"/>
                <a:sym typeface="Wingdings" panose="05000000000000000000" pitchFamily="2" charset="2"/>
              </a:rPr>
              <a:t>Nieuwe topics voor HOST 2023</a:t>
            </a:r>
            <a:endParaRPr lang="nl-BE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BE" sz="2800">
                <a:latin typeface="Gilroy"/>
                <a:sym typeface="Wingdings" panose="05000000000000000000" pitchFamily="2" charset="2"/>
              </a:rPr>
              <a:t>Nood aan en bereidheid tot referentiepersoon IPC</a:t>
            </a:r>
            <a:endParaRPr lang="nl-BE" sz="2800">
              <a:latin typeface="Gilroy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BE" sz="2800">
                <a:latin typeface="Gilroy"/>
                <a:sym typeface="Wingdings" panose="05000000000000000000" pitchFamily="2" charset="2"/>
              </a:rPr>
              <a:t>Implementatie omgevingshygiëne</a:t>
            </a:r>
            <a:endParaRPr lang="nl-BE" sz="2800">
              <a:latin typeface="Gilroy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BE" sz="2800">
                <a:latin typeface="Gilroy"/>
                <a:sym typeface="Wingdings" panose="05000000000000000000" pitchFamily="2" charset="2"/>
              </a:rPr>
              <a:t>Implementatie MRSA beleid</a:t>
            </a:r>
            <a:endParaRPr lang="nl-BE" sz="2800">
              <a:latin typeface="Gilroy"/>
            </a:endParaRPr>
          </a:p>
          <a:p>
            <a:pPr marL="457200" lvl="1" indent="0">
              <a:buNone/>
            </a:pPr>
            <a:endParaRPr lang="nl-BE" sz="2400">
              <a:latin typeface="Gilroy"/>
            </a:endParaRPr>
          </a:p>
          <a:p>
            <a:pPr marL="0" indent="0">
              <a:buNone/>
            </a:pPr>
            <a:r>
              <a:rPr lang="nl-BE" b="1">
                <a:latin typeface="Gilroy"/>
              </a:rPr>
              <a:t>Activiteiten TRIaz HOST 2023</a:t>
            </a:r>
          </a:p>
          <a:p>
            <a:r>
              <a:rPr lang="nl-BE">
                <a:latin typeface="Gilroy"/>
              </a:rPr>
              <a:t>Implementatie preventie, diagnostiek en behandeling UWI</a:t>
            </a:r>
          </a:p>
          <a:p>
            <a:pPr lvl="1"/>
            <a:r>
              <a:rPr lang="nl-BE">
                <a:latin typeface="Gilroy"/>
              </a:rPr>
              <a:t>Opleiding preventie en diagnostiek UWI in woonzorgcentra</a:t>
            </a:r>
            <a:endParaRPr lang="nl-BE"/>
          </a:p>
          <a:p>
            <a:pPr lvl="1"/>
            <a:r>
              <a:rPr lang="nl-BE">
                <a:latin typeface="Gilroy"/>
              </a:rPr>
              <a:t>Implementatie aanbevelingen rond antimicrobieel beleid in antibioticagidsen</a:t>
            </a:r>
            <a:endParaRPr lang="nl-BE"/>
          </a:p>
          <a:p>
            <a:pPr lvl="1"/>
            <a:r>
              <a:rPr lang="nl-BE">
                <a:latin typeface="Gilroy"/>
              </a:rPr>
              <a:t>Symposium preventie, diagnostiek en behandeling UWI </a:t>
            </a:r>
          </a:p>
          <a:p>
            <a:r>
              <a:rPr lang="nl-BE">
                <a:latin typeface="Gilroy"/>
              </a:rPr>
              <a:t>Uitwerking antimicrobieel beleid bij respiratoire en NKO-infecties </a:t>
            </a:r>
            <a:endParaRPr lang="nl-BE"/>
          </a:p>
          <a:p>
            <a:r>
              <a:rPr lang="nl-BE">
                <a:latin typeface="Gilroy"/>
              </a:rPr>
              <a:t>Opleidingsaanbod referentiepersonen IPC in de WZC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97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25652" y="349358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 sz="3700">
                <a:latin typeface="+mn-lt"/>
              </a:rPr>
              <a:t>Omgevingshygiëne: huidige situatie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8DD60C-76B0-46C3-980C-C2092D8B6264}"/>
              </a:ext>
            </a:extLst>
          </p:cNvPr>
          <p:cNvSpPr txBox="1">
            <a:spLocks/>
          </p:cNvSpPr>
          <p:nvPr/>
        </p:nvSpPr>
        <p:spPr>
          <a:xfrm>
            <a:off x="725652" y="1225485"/>
            <a:ext cx="11336400" cy="5450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>
                <a:latin typeface="+mn-lt"/>
              </a:rPr>
              <a:t>Richtlijnen rond reiniging en desinfectie aanwezig in jullie WZC? </a:t>
            </a:r>
            <a:endParaRPr lang="nl-BE">
              <a:latin typeface="+mn-lt"/>
              <a:cs typeface="Calibri"/>
            </a:endParaRPr>
          </a:p>
          <a:p>
            <a:r>
              <a:rPr lang="nl-BE">
                <a:latin typeface="+mn-lt"/>
                <a:cs typeface="Calibri"/>
              </a:rPr>
              <a:t>Opleiding van verpleeg- en zorgkundigen EN onderhoudspersoneel</a:t>
            </a:r>
          </a:p>
          <a:p>
            <a:r>
              <a:rPr lang="nl-BE">
                <a:latin typeface="+mn-lt"/>
                <a:cs typeface="Calibri"/>
              </a:rPr>
              <a:t>Wat zijn moeilijkheden? </a:t>
            </a:r>
          </a:p>
          <a:p>
            <a:pPr marL="0" indent="0">
              <a:buNone/>
            </a:pPr>
            <a:endParaRPr lang="nl-BE">
              <a:latin typeface="+mn-lt"/>
              <a:cs typeface="Calibri"/>
            </a:endParaRPr>
          </a:p>
          <a:p>
            <a:pPr>
              <a:buNone/>
            </a:pPr>
            <a:endParaRPr lang="nl-BE" sz="3600" b="1">
              <a:solidFill>
                <a:srgbClr val="4EC3E0"/>
              </a:solidFill>
              <a:latin typeface="+mn-lt"/>
              <a:cs typeface="Calibri"/>
            </a:endParaRPr>
          </a:p>
          <a:p>
            <a:endParaRPr lang="nl-BE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97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8AE47C-6FBA-466A-9C55-F35B4823276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36204C-D727-400D-9422-0037BF8023C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3061A18-D905-4907-98B0-2DC15689C2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600" b="1">
                <a:solidFill>
                  <a:srgbClr val="5B5B5B"/>
                </a:solidFill>
              </a:rPr>
              <a:t>Wat kan HOST betekenen op vlak van omgevingshygiëne in uw WZC?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E50A778-2656-4D38-8B66-5D30D281000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nl-BE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17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50F8-4275-4C5D-80FA-F086558B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Implementatie van het MRSA beleid</a:t>
            </a:r>
          </a:p>
        </p:txBody>
      </p:sp>
    </p:spTree>
    <p:extLst>
      <p:ext uri="{BB962C8B-B14F-4D97-AF65-F5344CB8AC3E}">
        <p14:creationId xmlns:p14="http://schemas.microsoft.com/office/powerpoint/2010/main" val="341319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774C6-4A1C-4338-B030-7C130FA6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0643"/>
            <a:ext cx="10475422" cy="5424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nl-BE" sz="2800">
                <a:latin typeface="+mn-lt"/>
              </a:rPr>
              <a:t>Belang van standaard voorzorgsmaatregelen zorgverleners en (MRSA-dragende) bewoners</a:t>
            </a:r>
            <a:endParaRPr lang="nl-NL" sz="2800">
              <a:latin typeface="+mn-lt"/>
            </a:endParaRPr>
          </a:p>
          <a:p>
            <a:pPr marL="228600" lvl="1">
              <a:spcBef>
                <a:spcPts val="1000"/>
              </a:spcBef>
            </a:pPr>
            <a:r>
              <a:rPr lang="nl-BE" sz="2800">
                <a:latin typeface="+mn-lt"/>
              </a:rPr>
              <a:t>Systematisch screening niet zinvol (GOSPIZ, 2005):</a:t>
            </a:r>
            <a:br>
              <a:rPr lang="nl-BE">
                <a:latin typeface="Gilroy"/>
              </a:rPr>
            </a:br>
            <a:endParaRPr lang="nl-BE">
              <a:latin typeface="Gilroy"/>
            </a:endParaRPr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marL="228600" lvl="1">
              <a:spcBef>
                <a:spcPts val="1000"/>
              </a:spcBef>
            </a:pPr>
            <a:r>
              <a:rPr lang="nl-BE" sz="2800">
                <a:latin typeface="+mn-lt"/>
              </a:rPr>
              <a:t>Decontaminatie enkel zinvol bij geplande heelkunde/opname ziekenhuis </a:t>
            </a:r>
            <a:r>
              <a:rPr lang="nl-BE" sz="2800">
                <a:latin typeface="+mn-lt"/>
                <a:sym typeface="Wingdings" panose="05000000000000000000" pitchFamily="2" charset="2"/>
              </a:rPr>
              <a:t></a:t>
            </a:r>
            <a:r>
              <a:rPr lang="nl-BE" sz="2800">
                <a:latin typeface="+mn-lt"/>
              </a:rPr>
              <a:t> weinig opnamen vanuit WZC zijn gepland</a:t>
            </a:r>
          </a:p>
          <a:p>
            <a:pPr marL="457200" lvl="1" indent="0">
              <a:buNone/>
            </a:pPr>
            <a:endParaRPr lang="nl-BE" sz="1200"/>
          </a:p>
          <a:p>
            <a:pPr marL="914400" lvl="2" indent="0">
              <a:buNone/>
            </a:pPr>
            <a:endParaRPr lang="nl-BE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C1B4479-ECCF-A781-FA59-608B604DA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85554"/>
              </p:ext>
            </p:extLst>
          </p:nvPr>
        </p:nvGraphicFramePr>
        <p:xfrm>
          <a:off x="891176" y="2511241"/>
          <a:ext cx="10440737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737">
                  <a:extLst>
                    <a:ext uri="{9D8B030D-6E8A-4147-A177-3AD203B41FA5}">
                      <a16:colId xmlns:a16="http://schemas.microsoft.com/office/drawing/2014/main" val="3102339285"/>
                    </a:ext>
                  </a:extLst>
                </a:gridCol>
              </a:tblGrid>
              <a:tr h="1997148">
                <a:tc>
                  <a:txBody>
                    <a:bodyPr/>
                    <a:lstStyle/>
                    <a:p>
                      <a:r>
                        <a:rPr lang="nl-NL"/>
                        <a:t>Screening is aangewezen wanneer een bewoner aan het volgende criterium voldoet:</a:t>
                      </a:r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- de bewoner onderging een ziekenhuisopname in de 6 maanden voor opname en er is geen transferdocument voorhanden dat getuigt van het niet aanwezig zijn van MRSA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− of drie van de vier volgende: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       • de bewoner kreeg een antibiotherapie (</a:t>
                      </a:r>
                      <a:r>
                        <a:rPr lang="nl-NL" sz="1800" u="none" strike="noStrike" noProof="0" err="1"/>
                        <a:t>fluoroquinolones</a:t>
                      </a:r>
                      <a:r>
                        <a:rPr lang="nl-NL" sz="1800" u="none" strike="noStrike" noProof="0"/>
                        <a:t> of cefalosporines) tijdens de voorbije maand  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       • de bewoner heeft een urinesonde of een wonde of een stoma of een katheter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       • de bewoner heeft een mobiliteitsbeperking (Katz-schaal: categorie B of C) 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 sz="1800" u="none" strike="noStrike" noProof="0"/>
                        <a:t>       • de bewoner heeft in het verleden een MRSA-infectie of -kolonisatie gehad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4969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F9185307-184A-F454-AE5D-DC5884930FDE}"/>
              </a:ext>
            </a:extLst>
          </p:cNvPr>
          <p:cNvSpPr txBox="1">
            <a:spLocks/>
          </p:cNvSpPr>
          <p:nvPr/>
        </p:nvSpPr>
        <p:spPr>
          <a:xfrm>
            <a:off x="743372" y="373674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>
                <a:latin typeface="+mn-lt"/>
              </a:rPr>
              <a:t>MRSA beleid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068C94-FD00-4781-871C-901B051AC4D8}"/>
              </a:ext>
            </a:extLst>
          </p:cNvPr>
          <p:cNvSpPr txBox="1"/>
          <p:nvPr/>
        </p:nvSpPr>
        <p:spPr>
          <a:xfrm>
            <a:off x="405352" y="6298115"/>
            <a:ext cx="1009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Werkinstrument Infectiepreventiebeleid in de Vlaamse woonzorgcentra. Agentschap Zorg en Gezondheid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Richtlijnen ter preventie van overdracht van MRSA in woon- en zorgcentra GOSPIZ - GDEPIH (juli 2005)</a:t>
            </a:r>
          </a:p>
        </p:txBody>
      </p:sp>
    </p:spTree>
    <p:extLst>
      <p:ext uri="{BB962C8B-B14F-4D97-AF65-F5344CB8AC3E}">
        <p14:creationId xmlns:p14="http://schemas.microsoft.com/office/powerpoint/2010/main" val="122469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BC093-268D-6412-BA15-D9CEA19F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9" y="1172846"/>
            <a:ext cx="10475422" cy="4512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GOSPIZ richtlijnen dateren van 2005…</a:t>
            </a:r>
          </a:p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Eind 2023: update MRSA-protocol</a:t>
            </a:r>
          </a:p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Agentschap Zorg en Gezondheid: infobrochures bewoners en hun bezoekers 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DDFC80-4E8B-4A26-B507-3815D4D668DE}"/>
              </a:ext>
            </a:extLst>
          </p:cNvPr>
          <p:cNvSpPr txBox="1">
            <a:spLocks/>
          </p:cNvSpPr>
          <p:nvPr/>
        </p:nvSpPr>
        <p:spPr>
          <a:xfrm>
            <a:off x="743372" y="373674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>
                <a:latin typeface="+mn-lt"/>
              </a:rPr>
              <a:t>MRSA beleid: herwerking richtlijnen?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AAE9306-DD41-4194-9719-F631C915ACD6}"/>
              </a:ext>
            </a:extLst>
          </p:cNvPr>
          <p:cNvSpPr txBox="1"/>
          <p:nvPr/>
        </p:nvSpPr>
        <p:spPr>
          <a:xfrm>
            <a:off x="405352" y="6298115"/>
            <a:ext cx="1009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Werkinstrument Infectiepreventiebeleid in de Vlaamse woonzorgcentra. Agentschap Zorg en Gezondheid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Richtlijnen ter preventie van overdracht van MRSA in woon- en zorgcentra GOSPIZ - GDEPIH (juli 2005)</a:t>
            </a:r>
          </a:p>
        </p:txBody>
      </p:sp>
    </p:spTree>
    <p:extLst>
      <p:ext uri="{BB962C8B-B14F-4D97-AF65-F5344CB8AC3E}">
        <p14:creationId xmlns:p14="http://schemas.microsoft.com/office/powerpoint/2010/main" val="1679384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F179F5-94BE-FE3A-4851-B705EB9F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Algemene principes zijn gekend</a:t>
            </a:r>
          </a:p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Moeilijkheid bij vertaling en implementatie in eigen WZC</a:t>
            </a:r>
          </a:p>
          <a:p>
            <a:pPr marL="228600" lvl="1">
              <a:spcBef>
                <a:spcPts val="1000"/>
              </a:spcBef>
            </a:pPr>
            <a:endParaRPr lang="nl-NL" sz="2800">
              <a:latin typeface="+mn-lt"/>
            </a:endParaRPr>
          </a:p>
          <a:p>
            <a:pPr marL="228600" lvl="1">
              <a:spcBef>
                <a:spcPts val="1000"/>
              </a:spcBef>
            </a:pPr>
            <a:r>
              <a:rPr lang="nl-NL" sz="2800">
                <a:latin typeface="+mn-lt"/>
              </a:rPr>
              <a:t>Onduidelijkheid bij</a:t>
            </a:r>
          </a:p>
          <a:p>
            <a:pPr lvl="1"/>
            <a:r>
              <a:rPr lang="nl-NL">
                <a:latin typeface="+mn-lt"/>
              </a:rPr>
              <a:t>Screeningsbeleid</a:t>
            </a:r>
          </a:p>
          <a:p>
            <a:pPr lvl="1"/>
            <a:r>
              <a:rPr lang="nl-NL">
                <a:latin typeface="+mn-lt"/>
              </a:rPr>
              <a:t>Toepassen van isolatiemaatregelen – thuisomgeving</a:t>
            </a:r>
          </a:p>
          <a:p>
            <a:pPr lvl="1"/>
            <a:r>
              <a:rPr lang="nl-NL">
                <a:latin typeface="+mn-lt"/>
              </a:rPr>
              <a:t>Wanneer dekoloniseren</a:t>
            </a:r>
          </a:p>
          <a:p>
            <a:pPr lvl="1"/>
            <a:r>
              <a:rPr lang="nl-NL">
                <a:latin typeface="+mn-lt"/>
              </a:rPr>
              <a:t>Strengheid van dekoloniseren </a:t>
            </a:r>
          </a:p>
        </p:txBody>
      </p:sp>
      <p:sp>
        <p:nvSpPr>
          <p:cNvPr id="4" name="Pijl: gebogen omhoog 3">
            <a:extLst>
              <a:ext uri="{FF2B5EF4-FFF2-40B4-BE49-F238E27FC236}">
                <a16:creationId xmlns:a16="http://schemas.microsoft.com/office/drawing/2014/main" id="{029476C9-E17D-B0AB-17C1-4D8D08202C50}"/>
              </a:ext>
            </a:extLst>
          </p:cNvPr>
          <p:cNvSpPr/>
          <p:nvPr/>
        </p:nvSpPr>
        <p:spPr>
          <a:xfrm rot="5400000">
            <a:off x="2531918" y="4964033"/>
            <a:ext cx="1083918" cy="88464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61C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A097EF0-2F91-6693-B71D-28005DBDC638}"/>
              </a:ext>
            </a:extLst>
          </p:cNvPr>
          <p:cNvSpPr txBox="1"/>
          <p:nvPr/>
        </p:nvSpPr>
        <p:spPr>
          <a:xfrm>
            <a:off x="3604545" y="5535278"/>
            <a:ext cx="6331305" cy="461665"/>
          </a:xfrm>
          <a:prstGeom prst="rect">
            <a:avLst/>
          </a:prstGeom>
          <a:noFill/>
          <a:ln w="38100">
            <a:solidFill>
              <a:srgbClr val="61CBE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>
                <a:cs typeface="Calibri"/>
              </a:rPr>
              <a:t>1 poging: "als we het doen, doen we het goed?"</a:t>
            </a:r>
            <a:endParaRPr lang="nl-NL" sz="2400" b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7298344-604A-4511-96E1-DF67114FEBC1}"/>
              </a:ext>
            </a:extLst>
          </p:cNvPr>
          <p:cNvSpPr txBox="1">
            <a:spLocks/>
          </p:cNvSpPr>
          <p:nvPr/>
        </p:nvSpPr>
        <p:spPr>
          <a:xfrm>
            <a:off x="743372" y="373674"/>
            <a:ext cx="11138328" cy="606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r>
              <a:rPr lang="nl-BE">
                <a:latin typeface="+mn-lt"/>
              </a:rPr>
              <a:t>MRSA beleid in WZC: moeilijkheden</a:t>
            </a:r>
          </a:p>
        </p:txBody>
      </p:sp>
    </p:spTree>
    <p:extLst>
      <p:ext uri="{BB962C8B-B14F-4D97-AF65-F5344CB8AC3E}">
        <p14:creationId xmlns:p14="http://schemas.microsoft.com/office/powerpoint/2010/main" val="4016535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0B3E8A-693E-4A51-8E26-7B5D524CDD4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32D569-E0EA-4D90-84C0-CA5975EFBF8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3EDFC8B-D9D1-4650-8B6C-3CEE443D7C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600" b="1">
                <a:solidFill>
                  <a:srgbClr val="5B5B5B"/>
                </a:solidFill>
              </a:rPr>
              <a:t>Wat kan HOST betekenen op vlak van MRSA in uw WZC?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D4B5F4-A4B6-48DB-9C43-2315EA03C65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nl-BE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02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D2F63-ADE2-4048-A296-BA2E303B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06678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50F8-4275-4C5D-80FA-F086558B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Nood aan referentiepersoon IPC</a:t>
            </a:r>
          </a:p>
        </p:txBody>
      </p:sp>
    </p:spTree>
    <p:extLst>
      <p:ext uri="{BB962C8B-B14F-4D97-AF65-F5344CB8AC3E}">
        <p14:creationId xmlns:p14="http://schemas.microsoft.com/office/powerpoint/2010/main" val="393300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0" descr="Afbeelding met grafiek&#10;&#10;Automatisch gegenereerde beschrijving">
            <a:extLst>
              <a:ext uri="{FF2B5EF4-FFF2-40B4-BE49-F238E27FC236}">
                <a16:creationId xmlns:a16="http://schemas.microsoft.com/office/drawing/2014/main" id="{465F7811-70DC-611A-21FA-68CB3EE32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76" y="1394933"/>
            <a:ext cx="6057211" cy="3644505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DD2AA10-C971-8276-B1F3-F26F5FB190AE}"/>
              </a:ext>
            </a:extLst>
          </p:cNvPr>
          <p:cNvSpPr txBox="1"/>
          <p:nvPr/>
        </p:nvSpPr>
        <p:spPr>
          <a:xfrm>
            <a:off x="6585185" y="1392296"/>
            <a:ext cx="525873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600" b="1">
                <a:cs typeface="Calibri"/>
              </a:rPr>
              <a:t>Regionale survey 2022</a:t>
            </a:r>
            <a:endParaRPr lang="nl-NL" sz="2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sz="2000">
                <a:cs typeface="Calibri"/>
              </a:rPr>
              <a:t>Sinds COVID-pandemie toename belang van IPC-verantwoordelijke (aanspreekpunt)</a:t>
            </a:r>
          </a:p>
          <a:p>
            <a:pPr marL="742950" lvl="1" indent="-285750">
              <a:buFont typeface="Arial"/>
              <a:buChar char="•"/>
            </a:pPr>
            <a:r>
              <a:rPr lang="nl-NL" sz="2000">
                <a:cs typeface="Calibri"/>
              </a:rPr>
              <a:t>Vnl. top-down</a:t>
            </a:r>
          </a:p>
          <a:p>
            <a:pPr marL="742950" lvl="1" indent="-285750">
              <a:buFont typeface="Arial"/>
              <a:buChar char="•"/>
            </a:pPr>
            <a:r>
              <a:rPr lang="nl-NL" sz="2000">
                <a:cs typeface="Calibri"/>
              </a:rPr>
              <a:t>Vnl. acute problematiek, weinig preventief</a:t>
            </a:r>
          </a:p>
          <a:p>
            <a:pPr marL="285750" indent="-285750">
              <a:buFont typeface="Arial"/>
              <a:buChar char="•"/>
            </a:pPr>
            <a:r>
              <a:rPr lang="nl-NL" sz="2000">
                <a:cs typeface="Calibri"/>
              </a:rPr>
              <a:t>Maar 16% van deze verantwoordelijken heeft een basisopleiding IPC</a:t>
            </a:r>
            <a:endParaRPr lang="nl-NL" sz="2000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67EF6E3D-379D-3A85-B758-86F60BBA8679}"/>
              </a:ext>
            </a:extLst>
          </p:cNvPr>
          <p:cNvSpPr/>
          <p:nvPr/>
        </p:nvSpPr>
        <p:spPr>
          <a:xfrm>
            <a:off x="7404394" y="4393349"/>
            <a:ext cx="674378" cy="936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6E9BEB-7D4E-5ECE-3B71-5E7B1A80767F}"/>
              </a:ext>
            </a:extLst>
          </p:cNvPr>
          <p:cNvSpPr txBox="1"/>
          <p:nvPr/>
        </p:nvSpPr>
        <p:spPr>
          <a:xfrm>
            <a:off x="348076" y="5427027"/>
            <a:ext cx="9625483" cy="83099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cs typeface="Calibri"/>
              </a:rPr>
              <a:t>Eerste klankbordgroep: vraag naar vorming van referentiepersonen met duidelijke meerwaarde voor de werkvloer.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F88D9CF-81F5-4890-B46C-745D2C98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/>
          <a:lstStyle/>
          <a:p>
            <a:r>
              <a:rPr lang="nl-BE"/>
              <a:t>Regionale survey IPC en AMS 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484DA81-DF1E-433F-B6A8-A56C5198E055}"/>
              </a:ext>
            </a:extLst>
          </p:cNvPr>
          <p:cNvCxnSpPr/>
          <p:nvPr/>
        </p:nvCxnSpPr>
        <p:spPr>
          <a:xfrm flipV="1">
            <a:off x="3930977" y="2130458"/>
            <a:ext cx="2677213" cy="443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4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7D7095-8A06-4782-BEA6-07174347916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7CCE5B-1E0C-4AA2-B064-92ADCE3400D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53C95C5-FCD8-446C-BF83-6509D56526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600" b="1">
                <a:solidFill>
                  <a:srgbClr val="5B5B5B"/>
                </a:solidFill>
              </a:rPr>
              <a:t>Wat zijn uw verwachtingen van een referentiepersoon IPC in uw WZC?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862BEA-CFA8-4622-ABF3-1819FB4E322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nl-BE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4BE1-0F7E-448A-A864-BFF02687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ROY-SEMIBOLD"/>
              </a:rPr>
              <a:t>Verwachtingen referentiepersoon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020809E-8A90-5DF1-5536-261CA96419A5}"/>
              </a:ext>
            </a:extLst>
          </p:cNvPr>
          <p:cNvSpPr txBox="1">
            <a:spLocks/>
          </p:cNvSpPr>
          <p:nvPr/>
        </p:nvSpPr>
        <p:spPr>
          <a:xfrm>
            <a:off x="824522" y="1253766"/>
            <a:ext cx="10475422" cy="48176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latin typeface="+mn-lt"/>
              </a:rPr>
              <a:t>Profiel</a:t>
            </a:r>
          </a:p>
          <a:p>
            <a:pPr lvl="1"/>
            <a:r>
              <a:rPr lang="nl-NL" sz="2600" dirty="0">
                <a:latin typeface="+mn-lt"/>
              </a:rPr>
              <a:t>Gemotiveerde en communicatief vaardige verpleegkundige</a:t>
            </a:r>
          </a:p>
          <a:p>
            <a:pPr lvl="1"/>
            <a:r>
              <a:rPr lang="nl-NL" sz="2600" dirty="0">
                <a:latin typeface="+mn-lt"/>
              </a:rPr>
              <a:t>Interesse voor infectiepreventie en -controle</a:t>
            </a:r>
          </a:p>
          <a:p>
            <a:pPr lvl="1"/>
            <a:endParaRPr lang="nl-NL" dirty="0">
              <a:latin typeface="+mn-lt"/>
            </a:endParaRPr>
          </a:p>
          <a:p>
            <a:pPr marL="0" indent="0">
              <a:buNone/>
            </a:pPr>
            <a:r>
              <a:rPr lang="nl-NL" b="1" dirty="0">
                <a:latin typeface="+mn-lt"/>
              </a:rPr>
              <a:t>Taken en competenties</a:t>
            </a:r>
          </a:p>
          <a:p>
            <a:pPr lvl="1"/>
            <a:r>
              <a:rPr lang="nl-NL" sz="2600" dirty="0">
                <a:latin typeface="+mn-lt"/>
              </a:rPr>
              <a:t>Observeren (bv. interne audit handhygiëne)</a:t>
            </a:r>
          </a:p>
          <a:p>
            <a:pPr lvl="1"/>
            <a:r>
              <a:rPr lang="nl-NL" sz="2600" dirty="0">
                <a:latin typeface="+mn-lt"/>
              </a:rPr>
              <a:t>Gestructureerd collega's informeren</a:t>
            </a:r>
          </a:p>
          <a:p>
            <a:pPr lvl="1"/>
            <a:r>
              <a:rPr lang="nl-NL" sz="2600" dirty="0">
                <a:latin typeface="+mn-lt"/>
              </a:rPr>
              <a:t>Noden rapporteren (contactpersoon/aanspreekpunt)</a:t>
            </a:r>
          </a:p>
          <a:p>
            <a:pPr lvl="1"/>
            <a:r>
              <a:rPr lang="nl-NL" sz="2600" dirty="0">
                <a:latin typeface="+mn-lt"/>
              </a:rPr>
              <a:t>Ondersteuning in de vorming van infectiepreventiebeleid</a:t>
            </a:r>
          </a:p>
          <a:p>
            <a:pPr lvl="1"/>
            <a:r>
              <a:rPr lang="nl-NL" sz="2600" dirty="0">
                <a:latin typeface="+mn-lt"/>
              </a:rPr>
              <a:t>Richtlijnen/verbeteracties implementeren</a:t>
            </a:r>
          </a:p>
          <a:p>
            <a:pPr lvl="1"/>
            <a:r>
              <a:rPr lang="nl-NL" sz="2600" dirty="0">
                <a:latin typeface="+mn-lt"/>
              </a:rPr>
              <a:t>Zorgprocessen evalueren</a:t>
            </a:r>
          </a:p>
          <a:p>
            <a:pPr lvl="1"/>
            <a:r>
              <a:rPr lang="nl-NL" sz="2600" dirty="0">
                <a:latin typeface="+mn-lt"/>
              </a:rPr>
              <a:t>(Nieuwe) collega's motiveren en coachen</a:t>
            </a:r>
          </a:p>
          <a:p>
            <a:pPr lvl="1"/>
            <a:r>
              <a:rPr lang="nl-NL" sz="2600" dirty="0">
                <a:latin typeface="+mn-lt"/>
              </a:rPr>
              <a:t>Interne opleidingen voorzien</a:t>
            </a:r>
          </a:p>
          <a:p>
            <a:pPr lvl="1"/>
            <a:r>
              <a:rPr lang="nl-NL" sz="2600" dirty="0">
                <a:latin typeface="+mn-lt"/>
              </a:rPr>
              <a:t>Algemene richtlijnen vertalen naar de eigen WZC-setting</a:t>
            </a:r>
            <a:endParaRPr lang="nl-N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64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2373" y="282804"/>
            <a:ext cx="11336400" cy="66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4EC3E0"/>
                </a:solidFill>
                <a:latin typeface="GILROY-SEMIBOLD" pitchFamily="2" charset="77"/>
                <a:ea typeface="+mj-ea"/>
                <a:cs typeface="+mj-cs"/>
              </a:defRPr>
            </a:lvl1pPr>
          </a:lstStyle>
          <a:p>
            <a:endParaRPr lang="nl-BE" sz="3700">
              <a:latin typeface="+mn-lt"/>
              <a:cs typeface="Calibri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28DD60C-76B0-46C3-980C-C2092D8B6264}"/>
              </a:ext>
            </a:extLst>
          </p:cNvPr>
          <p:cNvSpPr txBox="1">
            <a:spLocks/>
          </p:cNvSpPr>
          <p:nvPr/>
        </p:nvSpPr>
        <p:spPr>
          <a:xfrm>
            <a:off x="792860" y="1090908"/>
            <a:ext cx="11109703" cy="5484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600">
                <a:latin typeface="+mn-lt"/>
              </a:rPr>
              <a:t>Huidige opleiding referentieverpleegkundige IPC duurt 5 dagen </a:t>
            </a:r>
          </a:p>
          <a:p>
            <a:pPr marL="0" indent="0">
              <a:buNone/>
            </a:pPr>
            <a:r>
              <a:rPr lang="nl-BE" sz="2000">
                <a:latin typeface="+mn-lt"/>
                <a:sym typeface="Wingdings" panose="05000000000000000000" pitchFamily="2" charset="2"/>
              </a:rPr>
              <a:t> </a:t>
            </a:r>
            <a:r>
              <a:rPr lang="nl-BE" sz="2400">
                <a:latin typeface="+mn-lt"/>
                <a:sym typeface="Wingdings" panose="05000000000000000000" pitchFamily="2" charset="2"/>
              </a:rPr>
              <a:t> inhoudelijk te uitgebreid voor WZC-setting + moeilijk om 5 dagen vrijstelling te krijgen.</a:t>
            </a:r>
          </a:p>
          <a:p>
            <a:endParaRPr lang="nl-BE" sz="2400" b="1">
              <a:latin typeface="+mn-lt"/>
              <a:cs typeface="Calibri"/>
              <a:sym typeface="Wingdings" panose="05000000000000000000" pitchFamily="2" charset="2"/>
            </a:endParaRPr>
          </a:p>
          <a:p>
            <a:r>
              <a:rPr lang="nl-BE" sz="2600" b="1">
                <a:latin typeface="+mn-lt"/>
                <a:cs typeface="Calibri"/>
                <a:sym typeface="Wingdings" panose="05000000000000000000" pitchFamily="2" charset="2"/>
              </a:rPr>
              <a:t>Programma: gebaseerd op bestaande opleiding met relevantie in WZC + opleidingsmateriaal mobiele teams infectieziektebestrijding Agentschap Zorg en Gezondheid </a:t>
            </a:r>
            <a:endParaRPr lang="nl-BE" sz="2600" b="1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  <a:sym typeface="Wingdings" panose="05000000000000000000" pitchFamily="2" charset="2"/>
              </a:rPr>
              <a:t>Competenties en taken referentiepersoon IPC – kwaliteitsindicatoren en VIKZ</a:t>
            </a:r>
            <a:endParaRPr lang="nl-BE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  <a:sym typeface="Wingdings" panose="05000000000000000000" pitchFamily="2" charset="2"/>
              </a:rPr>
              <a:t>Basis microbiologie: overleving micro-organismen – besmettingscyclus – antibiotica en resistentiepatronen</a:t>
            </a:r>
            <a:endParaRPr lang="nl-BE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  <a:sym typeface="Wingdings" panose="05000000000000000000" pitchFamily="2" charset="2"/>
              </a:rPr>
              <a:t>Standaard voorzorgsmaatregelen</a:t>
            </a:r>
            <a:endParaRPr lang="nl-BE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  <a:sym typeface="Wingdings" panose="05000000000000000000" pitchFamily="2" charset="2"/>
              </a:rPr>
              <a:t>Bijkomende voorzorgsmaatregelen</a:t>
            </a:r>
            <a:endParaRPr lang="nl-BE">
              <a:latin typeface="+mn-lt"/>
              <a:cs typeface="Calibri"/>
            </a:endParaRPr>
          </a:p>
          <a:p>
            <a:pPr lvl="1"/>
            <a:r>
              <a:rPr lang="nl-BE">
                <a:latin typeface="+mn-lt"/>
                <a:cs typeface="Calibri"/>
                <a:sym typeface="Wingdings" panose="05000000000000000000" pitchFamily="2" charset="2"/>
              </a:rPr>
              <a:t>Omgevingshygiëne: R&amp;O oppervlakken – schoonmaak</a:t>
            </a:r>
            <a:endParaRPr lang="nl-BE">
              <a:latin typeface="+mn-lt"/>
              <a:cs typeface="Calibri"/>
            </a:endParaRPr>
          </a:p>
          <a:p>
            <a:pPr lvl="1"/>
            <a:r>
              <a:rPr lang="nl-BE" i="1">
                <a:latin typeface="+mn-lt"/>
                <a:cs typeface="Calibri"/>
                <a:sym typeface="Wingdings" panose="05000000000000000000" pitchFamily="2" charset="2"/>
              </a:rPr>
              <a:t>Registraties en audits?</a:t>
            </a:r>
            <a:endParaRPr lang="nl-BE" i="1">
              <a:latin typeface="+mn-lt"/>
              <a:cs typeface="Calibri"/>
            </a:endParaRPr>
          </a:p>
          <a:p>
            <a:pPr marL="0" indent="0">
              <a:buNone/>
            </a:pPr>
            <a:endParaRPr lang="nl-BE" sz="2400" b="1">
              <a:latin typeface="Calibri"/>
              <a:cs typeface="Calibri"/>
            </a:endParaRPr>
          </a:p>
          <a:p>
            <a:endParaRPr lang="nl-BE" sz="2400">
              <a:latin typeface="+mn-l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A8907D-2C13-49E3-2AC3-55F1562C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61" y="363819"/>
            <a:ext cx="10475423" cy="639055"/>
          </a:xfrm>
        </p:spPr>
        <p:txBody>
          <a:bodyPr/>
          <a:lstStyle/>
          <a:p>
            <a:r>
              <a:rPr lang="nl-NL">
                <a:latin typeface="GILROY-SEMIBOLD"/>
              </a:rPr>
              <a:t>Opleiding referentieverpleegkundige IPC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9EF62-6CC0-D4B1-89DB-86619472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ROY-SEMIBOLD"/>
              </a:rPr>
              <a:t>Voorstel 1: 3 dagen-programma + verbeterproject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3BAA9-B249-9D23-0B08-762B5275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45" y="1150070"/>
            <a:ext cx="9550140" cy="2744771"/>
          </a:xfrm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nl-NL" sz="2600">
                <a:latin typeface="+mn-lt"/>
              </a:rPr>
              <a:t>Inleiding</a:t>
            </a:r>
          </a:p>
          <a:p>
            <a:pPr marL="914400" lvl="2" indent="0">
              <a:buNone/>
            </a:pPr>
            <a:r>
              <a:rPr lang="nl-NL" sz="2200">
                <a:latin typeface="+mn-lt"/>
              </a:rPr>
              <a:t>HOST en doel opleiding</a:t>
            </a:r>
          </a:p>
          <a:p>
            <a:pPr marL="914400" lvl="2" indent="0">
              <a:buNone/>
            </a:pPr>
            <a:r>
              <a:rPr lang="nl-NL" sz="2200">
                <a:latin typeface="+mn-lt"/>
              </a:rPr>
              <a:t>Competenties en verwachtingen van referentiepersonen IPC in WZC</a:t>
            </a:r>
          </a:p>
          <a:p>
            <a:pPr marL="914400" lvl="2" indent="0">
              <a:buNone/>
            </a:pPr>
            <a:r>
              <a:rPr lang="nl-NL" sz="2200">
                <a:latin typeface="+mn-lt"/>
              </a:rPr>
              <a:t>Wetgeving: federaal vs. Vlaams – ziekenhuis vs. WZC</a:t>
            </a:r>
          </a:p>
          <a:p>
            <a:pPr marL="457200" lvl="1" indent="0">
              <a:buNone/>
            </a:pPr>
            <a:r>
              <a:rPr lang="nl-NL" sz="2600">
                <a:latin typeface="+mn-lt"/>
              </a:rPr>
              <a:t>Basis microbiologie</a:t>
            </a:r>
          </a:p>
          <a:p>
            <a:pPr marL="914400" lvl="2" indent="0">
              <a:buNone/>
            </a:pPr>
            <a:r>
              <a:rPr lang="nl-NL" sz="2200">
                <a:latin typeface="+mn-lt"/>
              </a:rPr>
              <a:t>Besmettingscyclus</a:t>
            </a:r>
          </a:p>
          <a:p>
            <a:pPr marL="914400" lvl="2" indent="0">
              <a:buNone/>
            </a:pPr>
            <a:r>
              <a:rPr lang="nl-NL" sz="2200">
                <a:latin typeface="+mn-lt"/>
              </a:rPr>
              <a:t>Verschillende staalafnames </a:t>
            </a:r>
            <a:r>
              <a:rPr lang="nl-NL" sz="2200" err="1">
                <a:latin typeface="+mn-lt"/>
              </a:rPr>
              <a:t>i.f.v</a:t>
            </a:r>
            <a:r>
              <a:rPr lang="nl-NL" sz="2200">
                <a:latin typeface="+mn-lt"/>
              </a:rPr>
              <a:t>. correcte diagnostiek (praktisch)</a:t>
            </a:r>
          </a:p>
          <a:p>
            <a:pPr lvl="1"/>
            <a:endParaRPr lang="nl-NL" sz="2200">
              <a:latin typeface="+mn-lt"/>
            </a:endParaRPr>
          </a:p>
          <a:p>
            <a:pPr lvl="2"/>
            <a:endParaRPr lang="nl-NL">
              <a:latin typeface="+mn-lt"/>
            </a:endParaRPr>
          </a:p>
          <a:p>
            <a:endParaRPr lang="nl-NL">
              <a:latin typeface="Gilroy"/>
            </a:endParaRPr>
          </a:p>
          <a:p>
            <a:endParaRPr lang="nl-NL">
              <a:latin typeface="Gilroy"/>
            </a:endParaRPr>
          </a:p>
          <a:p>
            <a:pPr marL="0" indent="0">
              <a:buNone/>
            </a:pPr>
            <a:endParaRPr lang="nl-NL">
              <a:latin typeface="Gilroy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B70B3E-84D0-499C-B3EB-4E3E7455E658}"/>
              </a:ext>
            </a:extLst>
          </p:cNvPr>
          <p:cNvSpPr txBox="1"/>
          <p:nvPr/>
        </p:nvSpPr>
        <p:spPr>
          <a:xfrm>
            <a:off x="206674" y="1150070"/>
            <a:ext cx="1075371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>
                <a:cs typeface="Calibri"/>
              </a:rPr>
              <a:t>DAG 1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D9C8764-3BDE-4D41-97DC-638BE55B7D7C}"/>
              </a:ext>
            </a:extLst>
          </p:cNvPr>
          <p:cNvSpPr/>
          <p:nvPr/>
        </p:nvSpPr>
        <p:spPr>
          <a:xfrm>
            <a:off x="1282045" y="3894841"/>
            <a:ext cx="9550140" cy="2862322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nl-NL" sz="2600" dirty="0"/>
              <a:t>Preventie</a:t>
            </a:r>
          </a:p>
          <a:p>
            <a:pPr lvl="2"/>
            <a:r>
              <a:rPr lang="nl-NL" sz="2200" dirty="0"/>
              <a:t>Inleiding</a:t>
            </a:r>
          </a:p>
          <a:p>
            <a:pPr lvl="2"/>
            <a:r>
              <a:rPr lang="nl-NL" sz="2200" dirty="0"/>
              <a:t>Standaard voorzorgsmaatregelen</a:t>
            </a:r>
          </a:p>
          <a:p>
            <a:pPr lvl="2"/>
            <a:r>
              <a:rPr lang="nl-NL" sz="2200" dirty="0"/>
              <a:t>Bijkomende voorzorgsmaatregelen</a:t>
            </a:r>
          </a:p>
          <a:p>
            <a:pPr lvl="2"/>
            <a:r>
              <a:rPr lang="nl-NL" sz="2200" dirty="0"/>
              <a:t>Outbreak Management </a:t>
            </a:r>
          </a:p>
          <a:p>
            <a:pPr lvl="2"/>
            <a:r>
              <a:rPr lang="nl-NL" sz="2200" dirty="0"/>
              <a:t>Omgevingshygiëne + reinigen en ontsmetten van materialen</a:t>
            </a:r>
          </a:p>
          <a:p>
            <a:pPr lvl="2"/>
            <a:r>
              <a:rPr lang="nl-NL" sz="2200" dirty="0"/>
              <a:t>Afval en linnen</a:t>
            </a:r>
          </a:p>
          <a:p>
            <a:pPr lvl="2"/>
            <a:r>
              <a:rPr lang="nl-NL" sz="2200" dirty="0"/>
              <a:t>Prik- en spatincidenten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3531EB-1159-4425-9598-4133E66C48F7}"/>
              </a:ext>
            </a:extLst>
          </p:cNvPr>
          <p:cNvSpPr txBox="1"/>
          <p:nvPr/>
        </p:nvSpPr>
        <p:spPr>
          <a:xfrm>
            <a:off x="206674" y="3894841"/>
            <a:ext cx="1075371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>
                <a:cs typeface="Calibri"/>
              </a:rPr>
              <a:t>DAG 2</a:t>
            </a:r>
          </a:p>
        </p:txBody>
      </p:sp>
    </p:spTree>
    <p:extLst>
      <p:ext uri="{BB962C8B-B14F-4D97-AF65-F5344CB8AC3E}">
        <p14:creationId xmlns:p14="http://schemas.microsoft.com/office/powerpoint/2010/main" val="346026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65D74-B315-B360-F48B-183D111E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1" y="1238250"/>
            <a:ext cx="5919222" cy="2870664"/>
          </a:xfrm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nl-NL" sz="2800" dirty="0">
                <a:latin typeface="Gilroy"/>
              </a:rPr>
              <a:t>Coachingsvaardigheden</a:t>
            </a:r>
          </a:p>
          <a:p>
            <a:pPr marL="457200" lvl="1" indent="0">
              <a:buNone/>
            </a:pPr>
            <a:r>
              <a:rPr lang="nl-NL" sz="2800" dirty="0">
                <a:latin typeface="Gilroy"/>
              </a:rPr>
              <a:t>Specifieke infecties</a:t>
            </a:r>
            <a:endParaRPr lang="nl-NL" sz="2800" dirty="0"/>
          </a:p>
          <a:p>
            <a:pPr marL="914400" lvl="2" indent="0">
              <a:buNone/>
            </a:pPr>
            <a:r>
              <a:rPr lang="nl-NL" sz="2200" dirty="0">
                <a:latin typeface="Gilroy"/>
              </a:rPr>
              <a:t>MRSA</a:t>
            </a:r>
            <a:endParaRPr lang="nl-NL" sz="2200" dirty="0"/>
          </a:p>
          <a:p>
            <a:pPr marL="914400" lvl="2" indent="0">
              <a:buNone/>
            </a:pPr>
            <a:r>
              <a:rPr lang="nl-NL" sz="2200" dirty="0">
                <a:latin typeface="Gilroy"/>
              </a:rPr>
              <a:t>VRE/CPE</a:t>
            </a:r>
            <a:endParaRPr lang="nl-NL" sz="2200" dirty="0"/>
          </a:p>
          <a:p>
            <a:pPr marL="914400" lvl="2" indent="0">
              <a:buNone/>
            </a:pPr>
            <a:r>
              <a:rPr lang="nl-NL" sz="2200" dirty="0">
                <a:latin typeface="Gilroy"/>
              </a:rPr>
              <a:t>UWI: zie opleiding</a:t>
            </a:r>
          </a:p>
          <a:p>
            <a:pPr marL="914400" lvl="2" indent="0">
              <a:buNone/>
            </a:pPr>
            <a:r>
              <a:rPr lang="nl-NL" sz="2200" dirty="0">
                <a:latin typeface="Gilroy"/>
              </a:rPr>
              <a:t>Scabiës</a:t>
            </a:r>
          </a:p>
          <a:p>
            <a:pPr marL="914400" lvl="2" indent="0">
              <a:buNone/>
            </a:pPr>
            <a:r>
              <a:rPr lang="nl-NL" sz="2200" dirty="0">
                <a:latin typeface="Gilroy"/>
              </a:rPr>
              <a:t>Gastro-intestinale? Clostridium difficile </a:t>
            </a:r>
          </a:p>
          <a:p>
            <a:pPr marL="914400" lvl="2" indent="0">
              <a:buNone/>
            </a:pPr>
            <a:endParaRPr lang="nl-NL" dirty="0">
              <a:latin typeface="Gilroy"/>
            </a:endParaRP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933D6F7A-668D-0B05-95AE-C5A675C079BF}"/>
              </a:ext>
            </a:extLst>
          </p:cNvPr>
          <p:cNvSpPr/>
          <p:nvPr/>
        </p:nvSpPr>
        <p:spPr>
          <a:xfrm rot="1080000">
            <a:off x="7922510" y="1692538"/>
            <a:ext cx="3455581" cy="2108791"/>
          </a:xfrm>
          <a:prstGeom prst="wedgeRoundRectCallout">
            <a:avLst/>
          </a:prstGeom>
          <a:solidFill>
            <a:srgbClr val="61C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cs typeface="Calibri"/>
              </a:rPr>
              <a:t>Ontbrekende of overbodige thema's?</a:t>
            </a:r>
            <a:endParaRPr lang="nl-NL" sz="400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F4A3B5-0958-F8F8-6C01-30F8AB92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/>
          <a:lstStyle/>
          <a:p>
            <a:r>
              <a:rPr lang="nl-NL">
                <a:latin typeface="GILROY-SEMIBOLD"/>
              </a:rPr>
              <a:t>Voorstel 1: 3 dagen-programma + verbeterproject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6C8CA2-F4DA-473C-9D7B-3711F00AF474}"/>
              </a:ext>
            </a:extLst>
          </p:cNvPr>
          <p:cNvSpPr txBox="1"/>
          <p:nvPr/>
        </p:nvSpPr>
        <p:spPr>
          <a:xfrm>
            <a:off x="216100" y="1238250"/>
            <a:ext cx="1075371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>
                <a:cs typeface="Calibri"/>
              </a:rPr>
              <a:t>DAG 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1873964-AF71-42D5-B8DD-4DBFD0610FA6}"/>
              </a:ext>
            </a:extLst>
          </p:cNvPr>
          <p:cNvSpPr/>
          <p:nvPr/>
        </p:nvSpPr>
        <p:spPr>
          <a:xfrm>
            <a:off x="753784" y="5001683"/>
            <a:ext cx="9087799" cy="95410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nl-NL" sz="2800" b="1"/>
              <a:t>Uitwerken verbeteractie in eigen WZC doorheen de opleiding + terugkommoment</a:t>
            </a:r>
          </a:p>
        </p:txBody>
      </p:sp>
    </p:spTree>
    <p:extLst>
      <p:ext uri="{BB962C8B-B14F-4D97-AF65-F5344CB8AC3E}">
        <p14:creationId xmlns:p14="http://schemas.microsoft.com/office/powerpoint/2010/main" val="604685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0f8bd63c-35a7-46ef-b64f-a57156e095db"/>
  <p:tag name="SLIDO_EVENT_SECTION_UUID" val="caf90367-4fd8-47d3-86af-ba3c037f2b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1NTgxMzd9"/>
  <p:tag name="SLIDO_TYPE" val="SlidoPoll"/>
  <p:tag name="SLIDO_POLL_UUID" val="476db7dc-8a1c-4a4d-a080-617d4c4aa8a2"/>
  <p:tag name="SLIDO_TIMELINE" val="W3sicG9sbFF1ZXN0aW9uVXVpZCI6ImY3ZTI5MTJkLTcwZDktNDlmMC04M2IzLTUyYTY3MTg2M2IxZi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1NTgxMjB9"/>
  <p:tag name="SLIDO_TYPE" val="SlidoPoll"/>
  <p:tag name="SLIDO_POLL_UUID" val="e12c73a8-e2e6-46d7-9498-8ceb1ab240f8"/>
  <p:tag name="SLIDO_TIMELINE" val="W3sicG9sbFF1ZXN0aW9uVXVpZCI6ImEwODE4MmIyLWM4YTctNGM3NC1hMWU3LTNjN2E0ZWY0MDgxZ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1NTgxMzB9"/>
  <p:tag name="SLIDO_TYPE" val="SlidoPoll"/>
  <p:tag name="SLIDO_POLL_UUID" val="ba344e34-c1e3-457f-a176-e11137ad7328"/>
  <p:tag name="SLIDO_TIMELINE" val="W3sicG9sbFF1ZXN0aW9uVXVpZCI6ImQ3MTZkYTZiLTI1YmYtNDMzYy1iZTdmLTQ5YjQ3MzNhNTY1MC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4" ma:contentTypeDescription="Create a new document." ma:contentTypeScope="" ma:versionID="d7c19c9c3074f7be2d141c7ce31a2835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80087977e46d643085d9ecb141c60de7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8C67C-0C8F-42CC-8187-BD9C20542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7590AC-136A-48E6-B38A-973185FC841E}">
  <ds:schemaRefs>
    <ds:schemaRef ds:uri="http://schemas.microsoft.com/office/2006/metadata/properties"/>
    <ds:schemaRef ds:uri="http://schemas.microsoft.com/office/infopath/2007/PartnerControls"/>
    <ds:schemaRef ds:uri="fb122778-b785-44fb-846a-b7b035aa188e"/>
  </ds:schemaRefs>
</ds:datastoreItem>
</file>

<file path=customXml/itemProps3.xml><?xml version="1.0" encoding="utf-8"?>
<ds:datastoreItem xmlns:ds="http://schemas.openxmlformats.org/officeDocument/2006/customXml" ds:itemID="{09E8EB4F-98F2-4E0B-8273-9021E8FB9C35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1039</Words>
  <Application>Microsoft Office PowerPoint</Application>
  <PresentationFormat>Breedbeeld</PresentationFormat>
  <Paragraphs>173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Gilroy</vt:lpstr>
      <vt:lpstr>GILROY-SEMIBOLD</vt:lpstr>
      <vt:lpstr>Kantoorthema</vt:lpstr>
      <vt:lpstr>Klankbordgroep IPC en AMS    23 maart 2023  </vt:lpstr>
      <vt:lpstr>Inleiding </vt:lpstr>
      <vt:lpstr>Nood aan referentiepersoon IPC</vt:lpstr>
      <vt:lpstr>Regionale survey IPC en AMS </vt:lpstr>
      <vt:lpstr>PowerPoint-presentatie</vt:lpstr>
      <vt:lpstr>Verwachtingen referentiepersoon</vt:lpstr>
      <vt:lpstr>Opleiding referentieverpleegkundige IPC</vt:lpstr>
      <vt:lpstr>Voorstel 1: 3 dagen-programma + verbeterproject</vt:lpstr>
      <vt:lpstr>Voorstel 1: 3 dagen-programma + verbeterproject</vt:lpstr>
      <vt:lpstr>Voorstel 2: 1 dag basis + gespreide opleidingsmomenten </vt:lpstr>
      <vt:lpstr>Implementatie van de algemene principes omgevingshygiëne</vt:lpstr>
      <vt:lpstr>PowerPoint-presentatie</vt:lpstr>
      <vt:lpstr>PowerPoint-presentatie</vt:lpstr>
      <vt:lpstr>Voorbeeld hygiënekaarten</vt:lpstr>
      <vt:lpstr>Voorbeeld hygiënekaarten</vt:lpstr>
      <vt:lpstr>PowerPoint-presentatie</vt:lpstr>
      <vt:lpstr>PowerPoint-presentatie</vt:lpstr>
      <vt:lpstr>PowerPoint-presentatie</vt:lpstr>
      <vt:lpstr>Omgevingshygiëne: waarom?</vt:lpstr>
      <vt:lpstr>PowerPoint-presentatie</vt:lpstr>
      <vt:lpstr>PowerPoint-presentatie</vt:lpstr>
      <vt:lpstr>Implementatie van het MRSA beleid</vt:lpstr>
      <vt:lpstr>PowerPoint-presentatie</vt:lpstr>
      <vt:lpstr>PowerPoint-presentatie</vt:lpstr>
      <vt:lpstr>PowerPoint-presentatie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Regionale survey QI IPC en AMS</dc:title>
  <dc:creator>Langbeen Jodie</dc:creator>
  <cp:lastModifiedBy>Langbeen Jodie</cp:lastModifiedBy>
  <cp:revision>2</cp:revision>
  <dcterms:created xsi:type="dcterms:W3CDTF">2022-09-22T14:31:41Z</dcterms:created>
  <dcterms:modified xsi:type="dcterms:W3CDTF">2023-03-24T08:49:36Z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  <property fmtid="{D5CDD505-2E9C-101B-9397-08002B2CF9AE}" pid="4" name="SlidoAppVersion">
    <vt:lpwstr>1.5.3.3511</vt:lpwstr>
  </property>
</Properties>
</file>