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387" r:id="rId5"/>
    <p:sldId id="391" r:id="rId6"/>
    <p:sldId id="333" r:id="rId7"/>
    <p:sldId id="392" r:id="rId8"/>
    <p:sldId id="395" r:id="rId9"/>
    <p:sldId id="396" r:id="rId10"/>
    <p:sldId id="419" r:id="rId11"/>
    <p:sldId id="421" r:id="rId12"/>
    <p:sldId id="335" r:id="rId13"/>
    <p:sldId id="394" r:id="rId14"/>
    <p:sldId id="427" r:id="rId15"/>
    <p:sldId id="425" r:id="rId16"/>
    <p:sldId id="428" r:id="rId17"/>
    <p:sldId id="401" r:id="rId18"/>
    <p:sldId id="429" r:id="rId19"/>
    <p:sldId id="402" r:id="rId20"/>
    <p:sldId id="430" r:id="rId21"/>
    <p:sldId id="337" r:id="rId22"/>
    <p:sldId id="424" r:id="rId23"/>
    <p:sldId id="393" r:id="rId24"/>
    <p:sldId id="407" r:id="rId25"/>
    <p:sldId id="408" r:id="rId26"/>
    <p:sldId id="412" r:id="rId27"/>
    <p:sldId id="413" r:id="rId28"/>
    <p:sldId id="406" r:id="rId29"/>
    <p:sldId id="409" r:id="rId30"/>
    <p:sldId id="399" r:id="rId31"/>
    <p:sldId id="414" r:id="rId32"/>
    <p:sldId id="417" r:id="rId33"/>
    <p:sldId id="418" r:id="rId34"/>
    <p:sldId id="410" r:id="rId35"/>
    <p:sldId id="404" r:id="rId36"/>
    <p:sldId id="415" r:id="rId37"/>
    <p:sldId id="422" r:id="rId38"/>
    <p:sldId id="397" r:id="rId39"/>
    <p:sldId id="405" r:id="rId40"/>
    <p:sldId id="431" r:id="rId4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C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D190B0-18A3-4494-B728-04699D202B0B}" v="1088" dt="2023-10-25T09:05:17.037"/>
    <p1510:client id="{5B95ED08-78DB-EE33-95C1-A037EF32DDC6}" v="211" dt="2023-10-24T13:19:55.934"/>
    <p1510:client id="{6F30110B-997B-B616-EF7C-60DA114DE039}" v="94" dt="2023-10-26T07:33:48.765"/>
    <p1510:client id="{96DC01E5-5814-51FE-3840-E2266C250A4C}" v="2" dt="2023-10-30T09:44:53.942"/>
    <p1510:client id="{AFF212DD-9669-3D22-169B-71E2A75F6389}" v="1" dt="2023-10-27T13:37:06.922"/>
    <p1510:client id="{B6811317-5469-CEE3-B2ED-7434B9BBCA9C}" v="8" dt="2023-10-27T09:36:39.678"/>
    <p1510:client id="{CB1B7043-EDE0-5839-2DF7-226047E412A0}" v="19" dt="2023-10-24T11:54:29.767"/>
    <p1510:client id="{ECF408D4-B713-4F45-B6D1-E010FAAD6224}" v="20" dt="2023-10-26T09:04:39.193"/>
    <p1510:client id="{EEFE3BEF-8F81-745E-2C94-BC49E97A2D95}" v="485" dt="2023-10-25T08:32:07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8024777-34BE-41F1-B3EA-777B285190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0C1812E-B015-4939-A4A5-64A6A65401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BDA01-D0C5-456F-A999-119BFBDAF181}" type="datetimeFigureOut">
              <a:rPr lang="nl-BE" smtClean="0"/>
              <a:t>31/10/2023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F43D13-EAE7-4B4F-A16E-4A46F92466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6169A5-FC63-4098-8C59-C209D3344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51D58-76E7-4D25-A384-1F9CE15550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9428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9E232-7818-4F5D-BFA8-CF4BD0E820CF}" type="datetimeFigureOut">
              <a:rPr lang="nl-BE" smtClean="0"/>
              <a:t>31/10/2023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C868B-46D0-4115-9A46-9A9DE95619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365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ZWIeP= </a:t>
            </a:r>
            <a:r>
              <a:rPr lang="nl-BE" b="1"/>
              <a:t>Z</a:t>
            </a:r>
            <a:r>
              <a:rPr lang="nl-BE"/>
              <a:t>org en </a:t>
            </a:r>
            <a:r>
              <a:rPr lang="nl-BE" b="1"/>
              <a:t>W</a:t>
            </a:r>
            <a:r>
              <a:rPr lang="nl-BE"/>
              <a:t>elzijn: </a:t>
            </a:r>
            <a:r>
              <a:rPr lang="nl-BE" b="1"/>
              <a:t>I</a:t>
            </a:r>
            <a:r>
              <a:rPr lang="nl-BE"/>
              <a:t>nfectiepreventie </a:t>
            </a:r>
            <a:r>
              <a:rPr lang="nl-BE" b="1"/>
              <a:t>E</a:t>
            </a:r>
            <a:r>
              <a:rPr lang="nl-BE"/>
              <a:t>-learning </a:t>
            </a:r>
            <a:r>
              <a:rPr lang="nl-BE" b="1"/>
              <a:t>P</a:t>
            </a:r>
            <a:r>
              <a:rPr lang="nl-BE"/>
              <a:t>latform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C868B-46D0-4115-9A46-9A9DE956198C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838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ATP = Adenosine Trifosfaat (d</a:t>
            </a:r>
            <a:r>
              <a:rPr lang="nl-BE" b="0" i="0">
                <a:solidFill>
                  <a:srgbClr val="202124"/>
                </a:solidFill>
                <a:effectLst/>
                <a:latin typeface="Google Sans"/>
              </a:rPr>
              <a:t>e belangrijkste drager van energie in ons lichaam en in die van alle dierlijke, plantaardige, bacteriële, gist-, virus- en schimmelcellen) </a:t>
            </a:r>
          </a:p>
          <a:p>
            <a:r>
              <a:rPr lang="nl-BE" b="0" i="0">
                <a:solidFill>
                  <a:srgbClr val="202124"/>
                </a:solidFill>
                <a:effectLst/>
                <a:latin typeface="Google Sans"/>
              </a:rPr>
              <a:t>&gt; </a:t>
            </a:r>
            <a:r>
              <a:rPr lang="nl-BE" b="0" i="0">
                <a:solidFill>
                  <a:srgbClr val="4D5156"/>
                </a:solidFill>
                <a:effectLst/>
                <a:latin typeface="Google Sans"/>
              </a:rPr>
              <a:t>ATP is een verbinding die aanwezig is in celmateriaal. </a:t>
            </a:r>
            <a:r>
              <a:rPr lang="nl-BE" b="0" i="0">
                <a:solidFill>
                  <a:srgbClr val="040C28"/>
                </a:solidFill>
                <a:effectLst/>
                <a:latin typeface="Google Sans"/>
              </a:rPr>
              <a:t>De hoeveelheid gemeten ATP is daarmee een maat voor de hoeveelheid aanwezig celmateriaal</a:t>
            </a:r>
            <a:r>
              <a:rPr lang="nl-BE" b="0" i="0">
                <a:solidFill>
                  <a:srgbClr val="4D5156"/>
                </a:solidFill>
                <a:effectLst/>
                <a:latin typeface="Google Sans"/>
              </a:rPr>
              <a:t>. Je kunt </a:t>
            </a:r>
            <a:r>
              <a:rPr lang="nl-BE" b="0" i="0">
                <a:solidFill>
                  <a:srgbClr val="040C28"/>
                </a:solidFill>
                <a:effectLst/>
                <a:latin typeface="Google Sans"/>
              </a:rPr>
              <a:t>de hoeveelheid ATP in een product of omgeving</a:t>
            </a:r>
            <a:r>
              <a:rPr lang="nl-BE" b="0" i="0">
                <a:solidFill>
                  <a:srgbClr val="4D5156"/>
                </a:solidFill>
                <a:effectLst/>
                <a:latin typeface="Google Sans"/>
              </a:rPr>
              <a:t> meten en geeft een indicatie van de hygiëne.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C868B-46D0-4115-9A46-9A9DE956198C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867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23187-FAC2-47BD-98F9-29D67EC33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4206B2-3EC7-439E-B8DC-1E0EE50C4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73A462-1ACC-49F2-A5A3-8B1C22A90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BC26-E0FB-4887-9E51-56662509A74A}" type="datetimeFigureOut">
              <a:rPr lang="nl-BE" smtClean="0"/>
              <a:t>31/10/2023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80BBB2-BBAD-4134-AFC8-18AAEECB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0E36F9-8F75-4D3F-A9E8-5B4F6619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5855-A1B9-48EB-8B84-0D737E2C52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593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E7CFD-FA98-4663-832D-446EFE1C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12B0856-D3FB-45BC-9CD1-FFAEFA8B5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1AF169-0FA4-4279-9BD8-ADD1B816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BC26-E0FB-4887-9E51-56662509A74A}" type="datetimeFigureOut">
              <a:rPr lang="nl-BE" smtClean="0"/>
              <a:t>31/10/2023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4D5293-9333-4791-85E7-050BF1B9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C61928-FB1C-433C-BE53-021C7E4E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5855-A1B9-48EB-8B84-0D737E2C52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909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76770EA-8EDC-479C-B708-EB0657F97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48B7BC9-39CE-44E2-B8A0-50F27EAC5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2AE30B-40DE-4CFA-B1C2-C69B02567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BC26-E0FB-4887-9E51-56662509A74A}" type="datetimeFigureOut">
              <a:rPr lang="nl-BE" smtClean="0"/>
              <a:t>31/10/2023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924872-5D06-432F-9948-57B4649BF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4D1278-F5E7-495E-8CB4-5DDBFFFE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5855-A1B9-48EB-8B84-0D737E2C52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8444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met één afgeronde hoek 6">
            <a:extLst>
              <a:ext uri="{FF2B5EF4-FFF2-40B4-BE49-F238E27FC236}">
                <a16:creationId xmlns:a16="http://schemas.microsoft.com/office/drawing/2014/main" id="{08C393A1-630C-3A4E-A4BF-28FDA6C92CFD}"/>
              </a:ext>
            </a:extLst>
          </p:cNvPr>
          <p:cNvSpPr/>
          <p:nvPr userDrawn="1"/>
        </p:nvSpPr>
        <p:spPr>
          <a:xfrm>
            <a:off x="0" y="5076016"/>
            <a:ext cx="11207578" cy="1817494"/>
          </a:xfrm>
          <a:prstGeom prst="round1Rect">
            <a:avLst>
              <a:gd name="adj" fmla="val 50000"/>
            </a:avLst>
          </a:prstGeom>
          <a:solidFill>
            <a:srgbClr val="EC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5198493-3A15-094B-9F1F-93AF66B9A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5176" y="5222396"/>
            <a:ext cx="1474502" cy="146275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D02C72B-4DD4-6D44-90FC-A0086B84A8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3673" y="5395234"/>
            <a:ext cx="1140112" cy="1057362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C82445F7-E7AF-5A47-9A9B-7DFE21AE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51513"/>
            <a:ext cx="12192000" cy="2288992"/>
          </a:xfrm>
        </p:spPr>
        <p:txBody>
          <a:bodyPr/>
          <a:lstStyle>
            <a:lvl1pPr algn="ctr">
              <a:defRPr sz="4000" b="1" i="0">
                <a:solidFill>
                  <a:srgbClr val="4EC3E0"/>
                </a:solidFill>
                <a:latin typeface="GILROY-SEMIBOLD" pitchFamily="2" charset="77"/>
              </a:defRPr>
            </a:lvl1pPr>
          </a:lstStyle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A79B77-8AC5-43CC-BB71-DF2E517935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46" y="350532"/>
            <a:ext cx="3032760" cy="303276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4928A57-3D94-43E5-9E68-23B89773B3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10805" y="5428704"/>
            <a:ext cx="1966021" cy="988382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4F24E490-9E38-481D-8F2D-8B30E6775F11}"/>
              </a:ext>
            </a:extLst>
          </p:cNvPr>
          <p:cNvSpPr/>
          <p:nvPr userDrawn="1"/>
        </p:nvSpPr>
        <p:spPr>
          <a:xfrm>
            <a:off x="423083" y="6054796"/>
            <a:ext cx="2591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b="1">
                <a:solidFill>
                  <a:srgbClr val="2C3740"/>
                </a:solidFill>
              </a:rPr>
              <a:t>www.triaz.be/host</a:t>
            </a:r>
          </a:p>
        </p:txBody>
      </p:sp>
    </p:spTree>
    <p:extLst>
      <p:ext uri="{BB962C8B-B14F-4D97-AF65-F5344CB8AC3E}">
        <p14:creationId xmlns:p14="http://schemas.microsoft.com/office/powerpoint/2010/main" val="121124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70F53-DBE7-4A28-95D1-8FFC7433A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890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4EC3E0"/>
                </a:solidFill>
                <a:latin typeface="GILROY-SEMIBOLD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24DD69-2587-4E12-8ED5-493231AEB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E2D1A3-BFF0-4443-8650-A14CC683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BC26-E0FB-4887-9E51-56662509A74A}" type="datetimeFigureOut">
              <a:rPr lang="nl-BE" smtClean="0"/>
              <a:t>31/10/2023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1678F1-09BA-425F-B23B-D4260634F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01431B-18C0-48EC-8A2C-71AD347E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5855-A1B9-48EB-8B84-0D737E2C5243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788D263-DAAE-44F3-8212-3C926919F7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530" y="5044837"/>
            <a:ext cx="1691196" cy="169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1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625ED-89E3-413D-974F-FF6EF37A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74B29C-679B-4717-AEFC-A6F8CD407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067514-52F4-49CE-B370-884534BA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BC26-E0FB-4887-9E51-56662509A74A}" type="datetimeFigureOut">
              <a:rPr lang="nl-BE" smtClean="0"/>
              <a:t>31/10/2023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54CAD5-A3C2-4574-8C36-8FA37D38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4CEEB2-7C22-4A98-9956-F5B04438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5855-A1B9-48EB-8B84-0D737E2C52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51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195CB-FAD3-4DB5-BCB7-EE7706D9D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560631-AEA0-406B-B7B8-A9DDD40A0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01D58D-5F3A-40E8-BA1E-C3BA67931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BCD878-ADD4-4167-B555-7DF1B73E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BC26-E0FB-4887-9E51-56662509A74A}" type="datetimeFigureOut">
              <a:rPr lang="nl-BE" smtClean="0"/>
              <a:t>31/10/2023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C0AB6D-8C4D-4EBB-BFAF-24FBC21A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DBEB81-2D0B-486D-BDF6-7164BCF0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5855-A1B9-48EB-8B84-0D737E2C52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341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1D70C-560E-43CF-8CC7-C1CB2AC4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3B35D-4666-4E93-866C-8AEE9AAB1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2B37CB-F446-4BFA-B3FD-8F4FE5F20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C3942B7-D28E-4011-8CF2-21A3F2EE8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9296C8C-3CF9-43D5-86EF-C7D3B5C34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F5339B8-0581-407A-ACF7-12CD2471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BC26-E0FB-4887-9E51-56662509A74A}" type="datetimeFigureOut">
              <a:rPr lang="nl-BE" smtClean="0"/>
              <a:t>31/10/2023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54BDA4A-EB49-4B51-BC06-78D864B3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0DC857E-6D22-4A75-A118-00D1518D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5855-A1B9-48EB-8B84-0D737E2C52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730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B00A4-57F1-4AE4-A52C-B6BFA3E5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71E23D8-700C-4D53-82D1-5CD44EDE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BC26-E0FB-4887-9E51-56662509A74A}" type="datetimeFigureOut">
              <a:rPr lang="nl-BE" smtClean="0"/>
              <a:t>31/10/2023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85CA41B-B98B-4C32-B070-CAFA0DF0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CEB8903-8A93-4BB1-8814-C8BF15C4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5855-A1B9-48EB-8B84-0D737E2C52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648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376AB92-025F-4CC4-9D68-B74E3F58E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BC26-E0FB-4887-9E51-56662509A74A}" type="datetimeFigureOut">
              <a:rPr lang="nl-BE" smtClean="0"/>
              <a:t>31/10/2023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C5706E4-1954-4B2A-B705-DD8A4297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5FA780-66D3-4352-B574-553FA116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5855-A1B9-48EB-8B84-0D737E2C52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177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9B7D0-CA38-45A4-9951-28BD2EF5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DE921E-BE7B-4106-9C2A-0DF38FDD8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F17A19-1FA6-4C7E-882E-850993E46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02436C5-56D7-4835-AE5F-E9510E0A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BC26-E0FB-4887-9E51-56662509A74A}" type="datetimeFigureOut">
              <a:rPr lang="nl-BE" smtClean="0"/>
              <a:t>31/10/2023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1E5C4E-D901-491C-8708-B2168CBF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F5D90A-EDDD-407F-BC50-379726FF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5855-A1B9-48EB-8B84-0D737E2C52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218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F8681-C328-40DF-A016-9E94209AA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F779AF6-A595-4EFF-AB5D-6C0233BC1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BF6EAD-D37D-4D13-A7A6-F98E190E8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5E3891-E193-46C7-85C7-D7A4D92F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BC26-E0FB-4887-9E51-56662509A74A}" type="datetimeFigureOut">
              <a:rPr lang="nl-BE" smtClean="0"/>
              <a:t>31/10/2023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2C1E8B7-2AF0-4D7D-8824-720A1AD0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30CF92-AD0B-438F-B7AF-B248243A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5855-A1B9-48EB-8B84-0D737E2C52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84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A929075-9DDE-4F72-89CE-5854F2128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49FF61-DC59-4C11-ACF2-084BDEA5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E27DE6-8D28-4AEE-8FAB-854DC16AC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BC26-E0FB-4887-9E51-56662509A74A}" type="datetimeFigureOut">
              <a:rPr lang="nl-BE" smtClean="0"/>
              <a:t>31/10/2023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54FDC2-1810-462B-B796-1AADDCCFF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0A0D3A-AEBE-4F5D-9568-F2EB075D8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05855-A1B9-48EB-8B84-0D737E2C52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073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zwiep.zorg-en-gezondheid.be/" TargetMode="External"/><Relationship Id="rId2" Type="http://schemas.openxmlformats.org/officeDocument/2006/relationships/hyperlink" Target="https://www.zorg-en-gezondheid.be/sites/default/files/2022-04/Werkinstrument%20Infectiepreventiebeleid%20Vlaamse%20woonzorgcentra_jan2020.pdf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ostzwl.be/informati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hostzwl.be/documents/1021453/18038720/Finaal+rapport+-+deel+2+-+Kwaliteitshandboek.pdf/33369822-af98-29f8-c590-8360975282fa?t=1679992459798&amp;download=tru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file://andriestielt.be/files/docs/ziekenhuishygiene/Opleidingen/Jaarlijkse%20opleiding%20schoonmaak/2023/Vragen%20E-learning.pptx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orvaccin.b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078E9-EB7C-E74A-93FF-1E0EC306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75" y="3429000"/>
            <a:ext cx="11303249" cy="2769379"/>
          </a:xfrm>
        </p:spPr>
        <p:txBody>
          <a:bodyPr>
            <a:normAutofit/>
          </a:bodyPr>
          <a:lstStyle/>
          <a:p>
            <a:r>
              <a:rPr lang="nl-BE" sz="4400">
                <a:solidFill>
                  <a:srgbClr val="3AB8DD"/>
                </a:solidFill>
                <a:latin typeface="+mn-lt"/>
              </a:rPr>
              <a:t>4</a:t>
            </a:r>
            <a:r>
              <a:rPr lang="nl-BE" sz="4400" baseline="30000">
                <a:solidFill>
                  <a:srgbClr val="3AB8DD"/>
                </a:solidFill>
                <a:latin typeface="+mn-lt"/>
              </a:rPr>
              <a:t>de</a:t>
            </a:r>
            <a:r>
              <a:rPr lang="nl-BE" sz="4400">
                <a:solidFill>
                  <a:srgbClr val="3AB8DD"/>
                </a:solidFill>
                <a:latin typeface="+mn-lt"/>
              </a:rPr>
              <a:t> klankbordgroep 26/10/2023</a:t>
            </a:r>
            <a:br>
              <a:rPr lang="nl-BE" sz="3200">
                <a:latin typeface="+mn-lt"/>
              </a:rPr>
            </a:br>
            <a:br>
              <a:rPr lang="nl-BE" sz="4800">
                <a:latin typeface="+mn-lt"/>
              </a:rPr>
            </a:br>
            <a:endParaRPr lang="nl-BE" sz="27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51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F6CF1-1BE7-468D-8F49-69168D3F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6"/>
            <a:ext cx="11152464" cy="717054"/>
          </a:xfrm>
        </p:spPr>
        <p:txBody>
          <a:bodyPr>
            <a:normAutofit/>
          </a:bodyPr>
          <a:lstStyle/>
          <a:p>
            <a:r>
              <a:rPr lang="nl-BE"/>
              <a:t>Inter-HOST consensus UWI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117E48B-A514-5EC7-816C-B2020C41FCE5}"/>
              </a:ext>
            </a:extLst>
          </p:cNvPr>
          <p:cNvSpPr txBox="1">
            <a:spLocks/>
          </p:cNvSpPr>
          <p:nvPr/>
        </p:nvSpPr>
        <p:spPr>
          <a:xfrm>
            <a:off x="533399" y="1225486"/>
            <a:ext cx="10820401" cy="51396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>
                <a:cs typeface="Calibri"/>
              </a:rPr>
              <a:t>Expertgroep 24/10/2023</a:t>
            </a:r>
          </a:p>
          <a:p>
            <a:pPr lvl="1"/>
            <a:r>
              <a:rPr lang="nl-BE" sz="2200">
                <a:cs typeface="Calibri"/>
              </a:rPr>
              <a:t>Vlaamse HOST teams</a:t>
            </a:r>
          </a:p>
          <a:p>
            <a:pPr lvl="1"/>
            <a:r>
              <a:rPr lang="nl-BE" sz="2200">
                <a:cs typeface="Calibri"/>
              </a:rPr>
              <a:t>Departement Zorg (Dr. Wouter Dhaeze, An </a:t>
            </a:r>
            <a:r>
              <a:rPr lang="nl-BE" sz="2200" err="1">
                <a:cs typeface="Calibri"/>
              </a:rPr>
              <a:t>Merchie</a:t>
            </a:r>
            <a:r>
              <a:rPr lang="nl-BE" sz="2200">
                <a:cs typeface="Calibri"/>
              </a:rPr>
              <a:t>)</a:t>
            </a:r>
          </a:p>
          <a:p>
            <a:pPr lvl="1"/>
            <a:r>
              <a:rPr lang="nl-BE" sz="2200" err="1">
                <a:cs typeface="Calibri"/>
              </a:rPr>
              <a:t>Crataegus</a:t>
            </a:r>
            <a:r>
              <a:rPr lang="nl-BE" sz="2200">
                <a:cs typeface="Calibri"/>
              </a:rPr>
              <a:t>/ CRA vereniging (Prof. Dr. Jan De Lepeleire)</a:t>
            </a:r>
          </a:p>
          <a:p>
            <a:pPr lvl="1"/>
            <a:r>
              <a:rPr lang="nl-BE" sz="2200">
                <a:cs typeface="Calibri"/>
              </a:rPr>
              <a:t>Centrum Huisartsgeneeskunde (Prof. Dr. Stefan </a:t>
            </a:r>
            <a:r>
              <a:rPr lang="nl-BE" sz="2200" err="1">
                <a:cs typeface="Calibri"/>
              </a:rPr>
              <a:t>Heytens</a:t>
            </a:r>
            <a:r>
              <a:rPr lang="nl-BE" sz="2200">
                <a:cs typeface="Calibri"/>
              </a:rPr>
              <a:t>)</a:t>
            </a:r>
          </a:p>
          <a:p>
            <a:pPr lvl="1"/>
            <a:r>
              <a:rPr lang="nl-BE" sz="2200">
                <a:cs typeface="Calibri"/>
              </a:rPr>
              <a:t>UROBEL (Veerle </a:t>
            </a:r>
            <a:r>
              <a:rPr lang="nl-BE" sz="2200" err="1">
                <a:cs typeface="Calibri"/>
              </a:rPr>
              <a:t>Lamotte</a:t>
            </a:r>
            <a:r>
              <a:rPr lang="nl-BE" sz="2200">
                <a:cs typeface="Calibri"/>
              </a:rPr>
              <a:t>, Nicole Dupont)</a:t>
            </a:r>
          </a:p>
          <a:p>
            <a:pPr lvl="1"/>
            <a:r>
              <a:rPr lang="nl-BE" sz="2200">
                <a:cs typeface="Calibri"/>
              </a:rPr>
              <a:t>Urologen (Dr. Dries Develtere)</a:t>
            </a:r>
          </a:p>
          <a:p>
            <a:pPr lvl="1"/>
            <a:r>
              <a:rPr lang="nl-BE" sz="2200">
                <a:cs typeface="Calibri"/>
              </a:rPr>
              <a:t>Woonzorgcentra (directieleden, verpleegkundigen)</a:t>
            </a:r>
          </a:p>
          <a:p>
            <a:pPr lvl="1"/>
            <a:r>
              <a:rPr lang="nl-BE" sz="2200" err="1">
                <a:cs typeface="Calibri"/>
              </a:rPr>
              <a:t>Sciensano</a:t>
            </a:r>
            <a:r>
              <a:rPr lang="nl-BE" sz="2200">
                <a:cs typeface="Calibri"/>
              </a:rPr>
              <a:t> (Katrien Latour)</a:t>
            </a:r>
          </a:p>
          <a:p>
            <a:pPr lvl="1"/>
            <a:r>
              <a:rPr lang="nl-BE" sz="2200">
                <a:cs typeface="Calibri"/>
              </a:rPr>
              <a:t>Doctoraat onderzoekers (Indira Coenen, Katrien Latour)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2600">
                <a:cs typeface="Calibri"/>
                <a:sym typeface="Wingdings" panose="05000000000000000000" pitchFamily="2" charset="2"/>
              </a:rPr>
              <a:t>Uitdiscussiëren laatste discussiepunten </a:t>
            </a:r>
          </a:p>
          <a:p>
            <a:pPr marL="0" indent="0">
              <a:buNone/>
            </a:pPr>
            <a:endParaRPr lang="nl-NL" sz="2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55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F6CF1-1BE7-468D-8F49-69168D3F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6"/>
            <a:ext cx="11152464" cy="717054"/>
          </a:xfrm>
        </p:spPr>
        <p:txBody>
          <a:bodyPr>
            <a:normAutofit/>
          </a:bodyPr>
          <a:lstStyle/>
          <a:p>
            <a:r>
              <a:rPr lang="nl-BE"/>
              <a:t>Inter-HOST consensus UWI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117E48B-A514-5EC7-816C-B2020C41FCE5}"/>
              </a:ext>
            </a:extLst>
          </p:cNvPr>
          <p:cNvSpPr txBox="1">
            <a:spLocks/>
          </p:cNvSpPr>
          <p:nvPr/>
        </p:nvSpPr>
        <p:spPr>
          <a:xfrm>
            <a:off x="533399" y="1225486"/>
            <a:ext cx="10820401" cy="51396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>
                <a:cs typeface="Calibri"/>
                <a:sym typeface="Wingdings" panose="05000000000000000000" pitchFamily="2" charset="2"/>
              </a:rPr>
              <a:t>Verdere stappen?</a:t>
            </a:r>
          </a:p>
          <a:p>
            <a:pPr lvl="1"/>
            <a:r>
              <a:rPr lang="nl-BE" sz="2800">
                <a:cs typeface="Calibri"/>
                <a:sym typeface="Wingdings" panose="05000000000000000000" pitchFamily="2" charset="2"/>
              </a:rPr>
              <a:t>Betrekken BAPCOC </a:t>
            </a:r>
          </a:p>
          <a:p>
            <a:pPr lvl="1"/>
            <a:r>
              <a:rPr lang="nl-BE" sz="2800">
                <a:cs typeface="Calibri"/>
                <a:sym typeface="Wingdings" panose="05000000000000000000" pitchFamily="2" charset="2"/>
              </a:rPr>
              <a:t>Aanpassen bestaande richtlijnen (Departement Zorg, BAPCOC, ouderenformularium </a:t>
            </a:r>
            <a:r>
              <a:rPr lang="nl-BE" sz="2800" err="1">
                <a:cs typeface="Calibri"/>
                <a:sym typeface="Wingdings" panose="05000000000000000000" pitchFamily="2" charset="2"/>
              </a:rPr>
              <a:t>bcfi</a:t>
            </a:r>
            <a:r>
              <a:rPr lang="nl-BE" sz="2800">
                <a:cs typeface="Calibri"/>
                <a:sym typeface="Wingdings" panose="05000000000000000000" pitchFamily="2" charset="2"/>
              </a:rPr>
              <a:t>) </a:t>
            </a:r>
          </a:p>
          <a:p>
            <a:pPr lvl="1"/>
            <a:r>
              <a:rPr lang="nl-BE" sz="2800">
                <a:cs typeface="Calibri"/>
                <a:sym typeface="Wingdings" panose="05000000000000000000" pitchFamily="2" charset="2"/>
              </a:rPr>
              <a:t>Implementatie in woonzorgcentra</a:t>
            </a:r>
          </a:p>
          <a:p>
            <a:pPr lvl="2"/>
            <a:r>
              <a:rPr lang="nl-BE" sz="2800">
                <a:cs typeface="Calibri"/>
                <a:sym typeface="Wingdings" panose="05000000000000000000" pitchFamily="2" charset="2"/>
              </a:rPr>
              <a:t>Opleidingen</a:t>
            </a:r>
          </a:p>
          <a:p>
            <a:pPr lvl="2"/>
            <a:r>
              <a:rPr lang="nl-BE" sz="2800">
                <a:cs typeface="Calibri"/>
                <a:sym typeface="Wingdings" panose="05000000000000000000" pitchFamily="2" charset="2"/>
              </a:rPr>
              <a:t>…</a:t>
            </a:r>
            <a:endParaRPr lang="nl-NL" sz="2800">
              <a:cs typeface="Calibri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0187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F6CF1-1BE7-468D-8F49-69168D3F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6"/>
            <a:ext cx="11152464" cy="717054"/>
          </a:xfrm>
        </p:spPr>
        <p:txBody>
          <a:bodyPr>
            <a:normAutofit/>
          </a:bodyPr>
          <a:lstStyle/>
          <a:p>
            <a:r>
              <a:rPr lang="nl-BE"/>
              <a:t>Vervangen urinecollector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E88F99-1EB2-4D21-91EB-2E39CF23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343061"/>
            <a:ext cx="11143499" cy="50291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BE" sz="2600">
              <a:latin typeface="Gilroy"/>
            </a:endParaRPr>
          </a:p>
          <a:p>
            <a:endParaRPr lang="nl-BE" sz="2600">
              <a:latin typeface="Gilroy"/>
              <a:cs typeface="Calibri" panose="020F0502020204030204"/>
            </a:endParaRPr>
          </a:p>
          <a:p>
            <a:endParaRPr lang="nl-BE" sz="2600">
              <a:latin typeface="Gilroy"/>
              <a:cs typeface="Calibri" panose="020F0502020204030204"/>
            </a:endParaRPr>
          </a:p>
          <a:p>
            <a:pPr marL="0" indent="0" fontAlgn="base">
              <a:buNone/>
            </a:pPr>
            <a:endParaRPr lang="nl-BE" b="1">
              <a:cs typeface="Calibri" panose="020F0502020204030204"/>
            </a:endParaRPr>
          </a:p>
          <a:p>
            <a:pPr marL="0" indent="0" fontAlgn="base">
              <a:buNone/>
            </a:pPr>
            <a:endParaRPr lang="nl-BE">
              <a:cs typeface="Calibri" panose="020F0502020204030204"/>
            </a:endParaRPr>
          </a:p>
          <a:p>
            <a:pPr fontAlgn="base"/>
            <a:endParaRPr lang="en-US">
              <a:cs typeface="Calibri" panose="020F0502020204030204"/>
            </a:endParaRPr>
          </a:p>
          <a:p>
            <a:endParaRPr lang="nl-BE">
              <a:cs typeface="Calibri" panose="020F0502020204030204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117E48B-A514-5EC7-816C-B2020C41FCE5}"/>
              </a:ext>
            </a:extLst>
          </p:cNvPr>
          <p:cNvSpPr txBox="1">
            <a:spLocks/>
          </p:cNvSpPr>
          <p:nvPr/>
        </p:nvSpPr>
        <p:spPr>
          <a:xfrm>
            <a:off x="533399" y="1187778"/>
            <a:ext cx="11152464" cy="51773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400">
                <a:solidFill>
                  <a:srgbClr val="FF0000"/>
                </a:solidFill>
              </a:rPr>
              <a:t>Routinematig </a:t>
            </a:r>
            <a:r>
              <a:rPr lang="nl-BE" sz="2400">
                <a:solidFill>
                  <a:srgbClr val="FF0000"/>
                </a:solidFill>
                <a:sym typeface="Wingdings" panose="05000000000000000000" pitchFamily="2" charset="2"/>
              </a:rPr>
              <a:t>vervangen van urinecollector </a:t>
            </a:r>
            <a:r>
              <a:rPr lang="nl-BE" sz="2400" b="1">
                <a:solidFill>
                  <a:srgbClr val="FF0000"/>
                </a:solidFill>
                <a:sym typeface="Wingdings" panose="05000000000000000000" pitchFamily="2" charset="2"/>
              </a:rPr>
              <a:t>NIET geïndiceerd</a:t>
            </a:r>
            <a:r>
              <a:rPr lang="nl-BE" sz="2400">
                <a:solidFill>
                  <a:srgbClr val="FF0000"/>
                </a:solidFill>
                <a:sym typeface="Wingdings" panose="05000000000000000000" pitchFamily="2" charset="2"/>
              </a:rPr>
              <a:t> (HGR) </a:t>
            </a:r>
          </a:p>
          <a:p>
            <a:pPr marL="0" indent="0">
              <a:buNone/>
            </a:pPr>
            <a:r>
              <a:rPr lang="nl-BE" sz="2400">
                <a:solidFill>
                  <a:srgbClr val="FF0000"/>
                </a:solidFill>
                <a:sym typeface="Wingdings" panose="05000000000000000000" pitchFamily="2" charset="2"/>
              </a:rPr>
              <a:t>Bij </a:t>
            </a:r>
            <a:r>
              <a:rPr lang="nl-BE" sz="2400" b="1">
                <a:solidFill>
                  <a:srgbClr val="FF0000"/>
                </a:solidFill>
                <a:sym typeface="Wingdings" panose="05000000000000000000" pitchFamily="2" charset="2"/>
              </a:rPr>
              <a:t>verstopping katheter, lekkage of vermoeden UWI</a:t>
            </a:r>
            <a:r>
              <a:rPr lang="nl-BE" sz="240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nl-BE" sz="2400" b="1">
                <a:solidFill>
                  <a:srgbClr val="FF0000"/>
                </a:solidFill>
                <a:sym typeface="Wingdings" panose="05000000000000000000" pitchFamily="2" charset="2"/>
              </a:rPr>
              <a:t>volledige systeem vervangen </a:t>
            </a:r>
            <a:r>
              <a:rPr lang="nl-BE" sz="2400">
                <a:solidFill>
                  <a:srgbClr val="FF0000"/>
                </a:solidFill>
                <a:sym typeface="Wingdings" panose="05000000000000000000" pitchFamily="2" charset="2"/>
              </a:rPr>
              <a:t>(ook katheter!)</a:t>
            </a:r>
          </a:p>
          <a:p>
            <a:r>
              <a:rPr lang="nl-BE" sz="2400">
                <a:sym typeface="Wingdings" panose="05000000000000000000" pitchFamily="2" charset="2"/>
              </a:rPr>
              <a:t>Redenen waarom dit in WZC vaak </a:t>
            </a:r>
            <a:r>
              <a:rPr lang="nl-BE" sz="2400" u="sng">
                <a:sym typeface="Wingdings" panose="05000000000000000000" pitchFamily="2" charset="2"/>
              </a:rPr>
              <a:t>wel</a:t>
            </a:r>
            <a:r>
              <a:rPr lang="nl-BE" sz="2400">
                <a:sym typeface="Wingdings" panose="05000000000000000000" pitchFamily="2" charset="2"/>
              </a:rPr>
              <a:t> routinematig vervangen wordt:</a:t>
            </a:r>
            <a:endParaRPr lang="nl-BE" sz="2400">
              <a:cs typeface="Calibri"/>
            </a:endParaRPr>
          </a:p>
          <a:p>
            <a:pPr lvl="1"/>
            <a:r>
              <a:rPr lang="nl-BE" sz="2000" b="1">
                <a:sym typeface="Wingdings" panose="05000000000000000000" pitchFamily="2" charset="2"/>
              </a:rPr>
              <a:t>Geurhinder</a:t>
            </a:r>
          </a:p>
          <a:p>
            <a:pPr lvl="1"/>
            <a:r>
              <a:rPr lang="nl-BE" sz="2000" b="1">
                <a:sym typeface="Wingdings" panose="05000000000000000000" pitchFamily="2" charset="2"/>
              </a:rPr>
              <a:t>Autonomie</a:t>
            </a:r>
            <a:r>
              <a:rPr lang="nl-BE" sz="2000">
                <a:sym typeface="Wingdings" panose="05000000000000000000" pitchFamily="2" charset="2"/>
              </a:rPr>
              <a:t> en beslissingsvrijheid van </a:t>
            </a:r>
            <a:r>
              <a:rPr lang="nl-BE" sz="2000" b="1">
                <a:sym typeface="Wingdings" panose="05000000000000000000" pitchFamily="2" charset="2"/>
              </a:rPr>
              <a:t>bewoners + familie </a:t>
            </a:r>
            <a:r>
              <a:rPr lang="nl-BE" sz="2000">
                <a:sym typeface="Wingdings" panose="05000000000000000000" pitchFamily="2" charset="2"/>
              </a:rPr>
              <a:t>(≠ patiënten in een ziekenhuis)</a:t>
            </a:r>
            <a:endParaRPr lang="nl-BE" sz="2000">
              <a:cs typeface="Calibri"/>
            </a:endParaRPr>
          </a:p>
          <a:p>
            <a:pPr lvl="1"/>
            <a:r>
              <a:rPr lang="nl-BE" sz="2000">
                <a:sym typeface="Wingdings" panose="05000000000000000000" pitchFamily="2" charset="2"/>
              </a:rPr>
              <a:t>Verschillende </a:t>
            </a:r>
            <a:r>
              <a:rPr lang="nl-BE" sz="2000" b="1">
                <a:sym typeface="Wingdings" panose="05000000000000000000" pitchFamily="2" charset="2"/>
              </a:rPr>
              <a:t>standpunten urologen</a:t>
            </a:r>
            <a:endParaRPr lang="nl-BE" sz="2000" b="1">
              <a:cs typeface="Calibri"/>
            </a:endParaRPr>
          </a:p>
          <a:p>
            <a:pPr lvl="1"/>
            <a:r>
              <a:rPr lang="nl-BE" sz="2000" b="1">
                <a:sym typeface="Wingdings" panose="05000000000000000000" pitchFamily="2" charset="2"/>
              </a:rPr>
              <a:t>Terugbetaling</a:t>
            </a:r>
            <a:r>
              <a:rPr lang="nl-BE" sz="2000">
                <a:sym typeface="Wingdings" panose="05000000000000000000" pitchFamily="2" charset="2"/>
              </a:rPr>
              <a:t> van </a:t>
            </a:r>
            <a:r>
              <a:rPr lang="nl-BE" sz="2000" err="1">
                <a:sym typeface="Wingdings" panose="05000000000000000000" pitchFamily="2" charset="2"/>
              </a:rPr>
              <a:t>inco</a:t>
            </a:r>
            <a:r>
              <a:rPr lang="nl-BE" sz="2000">
                <a:sym typeface="Wingdings" panose="05000000000000000000" pitchFamily="2" charset="2"/>
              </a:rPr>
              <a:t>-materiaal voor bewoners met urinaire incontinentie, strookt niet met de richtlijnen</a:t>
            </a:r>
            <a:endParaRPr lang="nl-NL" sz="2600">
              <a:cs typeface="Calibri"/>
            </a:endParaRPr>
          </a:p>
        </p:txBody>
      </p:sp>
      <p:pic>
        <p:nvPicPr>
          <p:cNvPr id="1027" name="Afbeelding 2">
            <a:extLst>
              <a:ext uri="{FF2B5EF4-FFF2-40B4-BE49-F238E27FC236}">
                <a16:creationId xmlns:a16="http://schemas.microsoft.com/office/drawing/2014/main" id="{84A56B31-B79C-4FF5-AD19-C97671126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24944"/>
            <a:ext cx="8840421" cy="209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318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F6CF1-1BE7-468D-8F49-69168D3F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6"/>
            <a:ext cx="11152464" cy="717054"/>
          </a:xfrm>
        </p:spPr>
        <p:txBody>
          <a:bodyPr>
            <a:normAutofit/>
          </a:bodyPr>
          <a:lstStyle/>
          <a:p>
            <a:r>
              <a:rPr lang="nl-BE"/>
              <a:t>Vervangen urinecollector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E88F99-1EB2-4D21-91EB-2E39CF23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343061"/>
            <a:ext cx="11143499" cy="50291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BE" sz="2600">
              <a:latin typeface="Gilroy"/>
            </a:endParaRPr>
          </a:p>
          <a:p>
            <a:endParaRPr lang="nl-BE" sz="2600">
              <a:latin typeface="Gilroy"/>
              <a:cs typeface="Calibri" panose="020F0502020204030204"/>
            </a:endParaRPr>
          </a:p>
          <a:p>
            <a:endParaRPr lang="nl-BE" sz="2600">
              <a:latin typeface="Gilroy"/>
              <a:cs typeface="Calibri" panose="020F0502020204030204"/>
            </a:endParaRPr>
          </a:p>
          <a:p>
            <a:pPr marL="0" indent="0" fontAlgn="base">
              <a:buNone/>
            </a:pPr>
            <a:endParaRPr lang="nl-BE" b="1">
              <a:cs typeface="Calibri" panose="020F0502020204030204"/>
            </a:endParaRPr>
          </a:p>
          <a:p>
            <a:pPr marL="0" indent="0" fontAlgn="base">
              <a:buNone/>
            </a:pPr>
            <a:endParaRPr lang="nl-BE">
              <a:cs typeface="Calibri" panose="020F0502020204030204"/>
            </a:endParaRPr>
          </a:p>
          <a:p>
            <a:pPr fontAlgn="base"/>
            <a:endParaRPr lang="en-US">
              <a:cs typeface="Calibri" panose="020F0502020204030204"/>
            </a:endParaRPr>
          </a:p>
          <a:p>
            <a:endParaRPr lang="nl-BE">
              <a:cs typeface="Calibri" panose="020F0502020204030204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117E48B-A514-5EC7-816C-B2020C41FCE5}"/>
              </a:ext>
            </a:extLst>
          </p:cNvPr>
          <p:cNvSpPr txBox="1">
            <a:spLocks/>
          </p:cNvSpPr>
          <p:nvPr/>
        </p:nvSpPr>
        <p:spPr>
          <a:xfrm>
            <a:off x="533399" y="1187778"/>
            <a:ext cx="11152464" cy="51773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b="1" u="sng">
                <a:solidFill>
                  <a:srgbClr val="4EC3E0"/>
                </a:solidFill>
              </a:rPr>
              <a:t>Conclusie expertgroep</a:t>
            </a:r>
          </a:p>
          <a:p>
            <a:r>
              <a:rPr lang="nl-NL" sz="2400">
                <a:cs typeface="Calibri"/>
              </a:rPr>
              <a:t>Richtlijnen HGR volgen, dus</a:t>
            </a:r>
          </a:p>
          <a:p>
            <a:pPr lvl="1"/>
            <a:r>
              <a:rPr lang="nl-BE">
                <a:cs typeface="Calibri"/>
              </a:rPr>
              <a:t>Routinematig vervangen van urinecollector NIET geïndiceerd (HGR) </a:t>
            </a:r>
          </a:p>
          <a:p>
            <a:pPr lvl="1"/>
            <a:r>
              <a:rPr lang="nl-BE">
                <a:cs typeface="Calibri"/>
              </a:rPr>
              <a:t>Bij verstopping katheter, lekkage of vermoeden UWI: volledige systeem vervangen (ook katheter!)</a:t>
            </a:r>
          </a:p>
          <a:p>
            <a:r>
              <a:rPr lang="nl-BE" sz="2400">
                <a:cs typeface="Calibri"/>
              </a:rPr>
              <a:t>Tegenstrijdigheid met terugbetaling </a:t>
            </a:r>
            <a:r>
              <a:rPr lang="nl-BE" sz="2400" err="1">
                <a:cs typeface="Calibri"/>
              </a:rPr>
              <a:t>inco</a:t>
            </a:r>
            <a:r>
              <a:rPr lang="nl-BE" sz="2400">
                <a:cs typeface="Calibri"/>
              </a:rPr>
              <a:t>-materiaal wordt opgenomen met RIZIV</a:t>
            </a:r>
          </a:p>
          <a:p>
            <a:pPr lvl="1"/>
            <a:endParaRPr lang="nl-NL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100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80D9F5-63AA-8BA1-3AA2-28BC828A8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83" y="1198907"/>
            <a:ext cx="6769877" cy="5300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sz="2600" err="1">
                <a:sym typeface="Wingdings" panose="05000000000000000000" pitchFamily="2" charset="2"/>
              </a:rPr>
              <a:t>Midstream</a:t>
            </a:r>
            <a:r>
              <a:rPr lang="nl-BE" sz="2600">
                <a:sym typeface="Wingdings" panose="05000000000000000000" pitchFamily="2" charset="2"/>
              </a:rPr>
              <a:t> na verwijderen katheter</a:t>
            </a:r>
          </a:p>
          <a:p>
            <a:r>
              <a:rPr lang="nl-BE" sz="2600">
                <a:sym typeface="Wingdings" panose="05000000000000000000" pitchFamily="2" charset="2"/>
              </a:rPr>
              <a:t>Staalafname via katheter of afnamepunt urinecollector </a:t>
            </a:r>
            <a:r>
              <a:rPr lang="nl-BE" sz="2600" b="1">
                <a:sym typeface="Wingdings" panose="05000000000000000000" pitchFamily="2" charset="2"/>
              </a:rPr>
              <a:t>NA</a:t>
            </a:r>
            <a:r>
              <a:rPr lang="nl-BE" sz="2600">
                <a:sym typeface="Wingdings" panose="05000000000000000000" pitchFamily="2" charset="2"/>
              </a:rPr>
              <a:t> katheterwissel!</a:t>
            </a:r>
            <a:endParaRPr lang="nl-BE" sz="2600">
              <a:cs typeface="Calibri"/>
            </a:endParaRPr>
          </a:p>
          <a:p>
            <a:pPr lvl="1"/>
            <a:r>
              <a:rPr lang="nl-BE" sz="2200">
                <a:sym typeface="Wingdings" panose="05000000000000000000" pitchFamily="2" charset="2"/>
              </a:rPr>
              <a:t>Voorkeur: </a:t>
            </a:r>
            <a:r>
              <a:rPr lang="nl-BE" sz="2200" b="1">
                <a:solidFill>
                  <a:srgbClr val="FF0000"/>
                </a:solidFill>
                <a:sym typeface="Wingdings" panose="05000000000000000000" pitchFamily="2" charset="2"/>
              </a:rPr>
              <a:t>via afnamepunt leiding urinecollector</a:t>
            </a:r>
            <a:r>
              <a:rPr lang="nl-BE" sz="2200">
                <a:sym typeface="Wingdings" panose="05000000000000000000" pitchFamily="2" charset="2"/>
              </a:rPr>
              <a:t>, MAAR </a:t>
            </a:r>
            <a:r>
              <a:rPr lang="nl-BE" sz="2200" err="1">
                <a:sym typeface="Wingdings" panose="05000000000000000000" pitchFamily="2" charset="2"/>
              </a:rPr>
              <a:t>WZC’s</a:t>
            </a:r>
            <a:r>
              <a:rPr lang="nl-BE" sz="2200">
                <a:sym typeface="Wingdings" panose="05000000000000000000" pitchFamily="2" charset="2"/>
              </a:rPr>
              <a:t> hebben vaak geen collectoren met afnamepunt</a:t>
            </a:r>
            <a:endParaRPr lang="nl-BE" sz="2200">
              <a:cs typeface="Calibri"/>
            </a:endParaRPr>
          </a:p>
          <a:p>
            <a:pPr lvl="1"/>
            <a:r>
              <a:rPr lang="nl-BE" sz="2200" b="1">
                <a:solidFill>
                  <a:schemeClr val="accent1"/>
                </a:solidFill>
                <a:sym typeface="Wingdings" panose="05000000000000000000" pitchFamily="2" charset="2"/>
              </a:rPr>
              <a:t>Alternatief: in katheter zelf prikken en urine optrekken</a:t>
            </a:r>
            <a:endParaRPr lang="nl-BE" sz="2200" b="1">
              <a:solidFill>
                <a:schemeClr val="accent1"/>
              </a:solidFill>
              <a:cs typeface="Calibri"/>
            </a:endParaRPr>
          </a:p>
          <a:p>
            <a:pPr lvl="2">
              <a:buFont typeface="Wingdings" panose="05000000000000000000" pitchFamily="2" charset="2"/>
              <a:buChar char="à"/>
            </a:pPr>
            <a:r>
              <a:rPr lang="nl-BE" sz="2400">
                <a:sym typeface="Wingdings" panose="05000000000000000000" pitchFamily="2" charset="2"/>
              </a:rPr>
              <a:t>Kan </a:t>
            </a:r>
            <a:r>
              <a:rPr lang="nl-BE" sz="2400" b="1">
                <a:sym typeface="Wingdings" panose="05000000000000000000" pitchFamily="2" charset="2"/>
              </a:rPr>
              <a:t>problemen</a:t>
            </a:r>
            <a:r>
              <a:rPr lang="nl-BE" sz="2400">
                <a:sym typeface="Wingdings" panose="05000000000000000000" pitchFamily="2" charset="2"/>
              </a:rPr>
              <a:t> geven:</a:t>
            </a:r>
            <a:endParaRPr lang="nl-BE" sz="2400">
              <a:cs typeface="Calibri"/>
            </a:endParaRPr>
          </a:p>
          <a:p>
            <a:pPr lvl="3">
              <a:buFont typeface="Wingdings" panose="05000000000000000000" pitchFamily="2" charset="2"/>
              <a:buChar char="à"/>
            </a:pPr>
            <a:r>
              <a:rPr lang="nl-BE" sz="2400">
                <a:sym typeface="Wingdings" panose="05000000000000000000" pitchFamily="2" charset="2"/>
              </a:rPr>
              <a:t>Lekkage katheter</a:t>
            </a:r>
            <a:endParaRPr lang="nl-BE" sz="2400">
              <a:cs typeface="Calibri"/>
            </a:endParaRPr>
          </a:p>
          <a:p>
            <a:pPr lvl="3">
              <a:buFont typeface="Wingdings" panose="05000000000000000000" pitchFamily="2" charset="2"/>
              <a:buChar char="à"/>
            </a:pPr>
            <a:r>
              <a:rPr lang="nl-BE" sz="2400">
                <a:sym typeface="Wingdings" panose="05000000000000000000" pitchFamily="2" charset="2"/>
              </a:rPr>
              <a:t>Niet altijd mogelijk om in te prikken (katheter is hier niet voor gemaakt)</a:t>
            </a:r>
            <a:endParaRPr lang="nl-BE" sz="2400">
              <a:cs typeface="Calibri" panose="020F0502020204030204"/>
            </a:endParaRPr>
          </a:p>
        </p:txBody>
      </p:sp>
      <p:pic>
        <p:nvPicPr>
          <p:cNvPr id="4" name="Afbeelding 3" descr="Afbeelding met tekst, Medische apparatuur, medisch, gezondheidszorg&#10;&#10;Automatisch gegenereerde beschrijving">
            <a:extLst>
              <a:ext uri="{FF2B5EF4-FFF2-40B4-BE49-F238E27FC236}">
                <a16:creationId xmlns:a16="http://schemas.microsoft.com/office/drawing/2014/main" id="{E9091C2E-4F70-4892-AE1E-E5A93C0385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46058" y="319895"/>
            <a:ext cx="2656531" cy="319875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31E2CAD-BD34-4AB9-98B7-F4B8F9997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935" y="3191394"/>
            <a:ext cx="4982648" cy="3383802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28B8009D-9552-4795-84C4-02E757A24AEC}"/>
              </a:ext>
            </a:extLst>
          </p:cNvPr>
          <p:cNvCxnSpPr>
            <a:cxnSpLocks/>
          </p:cNvCxnSpPr>
          <p:nvPr/>
        </p:nvCxnSpPr>
        <p:spPr>
          <a:xfrm>
            <a:off x="6843860" y="2612571"/>
            <a:ext cx="37196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al 7">
            <a:extLst>
              <a:ext uri="{FF2B5EF4-FFF2-40B4-BE49-F238E27FC236}">
                <a16:creationId xmlns:a16="http://schemas.microsoft.com/office/drawing/2014/main" id="{EF7E797D-41EC-41E1-BAB1-1EEF2A62436C}"/>
              </a:ext>
            </a:extLst>
          </p:cNvPr>
          <p:cNvSpPr/>
          <p:nvPr/>
        </p:nvSpPr>
        <p:spPr>
          <a:xfrm>
            <a:off x="7208275" y="530352"/>
            <a:ext cx="4752077" cy="44714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D6B12ADC-606E-42FF-B5DE-639F81949318}"/>
              </a:ext>
            </a:extLst>
          </p:cNvPr>
          <p:cNvCxnSpPr>
            <a:cxnSpLocks/>
          </p:cNvCxnSpPr>
          <p:nvPr/>
        </p:nvCxnSpPr>
        <p:spPr>
          <a:xfrm>
            <a:off x="6096000" y="3756841"/>
            <a:ext cx="1246164" cy="124255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al 10">
            <a:extLst>
              <a:ext uri="{FF2B5EF4-FFF2-40B4-BE49-F238E27FC236}">
                <a16:creationId xmlns:a16="http://schemas.microsoft.com/office/drawing/2014/main" id="{5CAE3B23-EB32-494F-B87C-C7BD36A8562E}"/>
              </a:ext>
            </a:extLst>
          </p:cNvPr>
          <p:cNvSpPr/>
          <p:nvPr/>
        </p:nvSpPr>
        <p:spPr>
          <a:xfrm>
            <a:off x="7081935" y="4871075"/>
            <a:ext cx="2112509" cy="156362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12B733-313C-6375-1D5B-E8178CBE4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83" y="346272"/>
            <a:ext cx="10916817" cy="698903"/>
          </a:xfrm>
        </p:spPr>
        <p:txBody>
          <a:bodyPr/>
          <a:lstStyle/>
          <a:p>
            <a:r>
              <a:rPr lang="nl-NL"/>
              <a:t>Staalafname bij verblijfskatheter</a:t>
            </a:r>
          </a:p>
        </p:txBody>
      </p:sp>
    </p:spTree>
    <p:extLst>
      <p:ext uri="{BB962C8B-B14F-4D97-AF65-F5344CB8AC3E}">
        <p14:creationId xmlns:p14="http://schemas.microsoft.com/office/powerpoint/2010/main" val="1037941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80D9F5-63AA-8BA1-3AA2-28BC828A8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83" y="1198907"/>
            <a:ext cx="10818621" cy="53002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BE" b="1" u="sng">
                <a:solidFill>
                  <a:srgbClr val="4EC3E0"/>
                </a:solidFill>
              </a:rPr>
              <a:t>Conclusie expertgroep</a:t>
            </a:r>
          </a:p>
          <a:p>
            <a:r>
              <a:rPr lang="nl-NL" sz="2400">
                <a:cs typeface="Calibri"/>
              </a:rPr>
              <a:t>Bij </a:t>
            </a:r>
            <a:r>
              <a:rPr lang="nl-NL" sz="2400" b="1">
                <a:cs typeface="Calibri"/>
              </a:rPr>
              <a:t>vermoeden van UWI </a:t>
            </a:r>
            <a:r>
              <a:rPr lang="nl-NL" sz="2400">
                <a:cs typeface="Calibri"/>
              </a:rPr>
              <a:t>bij bewoner waar urinaire katheter zeker nodig is: </a:t>
            </a:r>
          </a:p>
          <a:p>
            <a:pPr marL="457200" lvl="1" indent="0">
              <a:buNone/>
            </a:pPr>
            <a:r>
              <a:rPr lang="nl-NL" b="1" u="sng">
                <a:cs typeface="Calibri"/>
              </a:rPr>
              <a:t>Optie 1 (voorkeur)</a:t>
            </a:r>
            <a:endParaRPr lang="nl-NL" b="1" u="sng"/>
          </a:p>
          <a:p>
            <a:pPr marL="971550" lvl="1" indent="-514350">
              <a:buAutoNum type="arabicPeriod"/>
            </a:pPr>
            <a:r>
              <a:rPr lang="nl-NL">
                <a:cs typeface="Calibri"/>
              </a:rPr>
              <a:t>Katheterwissel (wissel volledige systeem)</a:t>
            </a:r>
          </a:p>
          <a:p>
            <a:pPr marL="971550" lvl="1" indent="-514350">
              <a:buAutoNum type="arabicPeriod"/>
            </a:pPr>
            <a:r>
              <a:rPr lang="nl-NL">
                <a:cs typeface="Calibri"/>
              </a:rPr>
              <a:t>Staalafname via afnamepunt urinecollector</a:t>
            </a:r>
          </a:p>
          <a:p>
            <a:pPr marL="457200" lvl="1" indent="0">
              <a:buNone/>
            </a:pPr>
            <a:r>
              <a:rPr lang="nl-NL" b="1" u="sng">
                <a:cs typeface="Calibri"/>
              </a:rPr>
              <a:t>Optie 2</a:t>
            </a:r>
          </a:p>
          <a:p>
            <a:pPr marL="971550" lvl="1" indent="-514350">
              <a:buAutoNum type="arabicPeriod"/>
            </a:pPr>
            <a:r>
              <a:rPr lang="nl-NL">
                <a:cs typeface="Calibri"/>
              </a:rPr>
              <a:t>Katheterwissel (wissel volledige systeem)</a:t>
            </a:r>
          </a:p>
          <a:p>
            <a:pPr marL="971550" lvl="1" indent="-514350">
              <a:buAutoNum type="arabicPeriod"/>
            </a:pPr>
            <a:r>
              <a:rPr lang="nl-NL">
                <a:cs typeface="Calibri"/>
              </a:rPr>
              <a:t>Staalafname via aftapkraan van </a:t>
            </a:r>
            <a:r>
              <a:rPr lang="nl-NL" b="1">
                <a:cs typeface="Calibri"/>
              </a:rPr>
              <a:t>nieuwe niet-steriele </a:t>
            </a:r>
            <a:r>
              <a:rPr lang="nl-NL">
                <a:cs typeface="Calibri"/>
              </a:rPr>
              <a:t>urinecollector (meteen na plaatsing nieuwe katheter)</a:t>
            </a:r>
          </a:p>
          <a:p>
            <a:pPr lvl="2"/>
            <a:r>
              <a:rPr lang="nl-NL">
                <a:cs typeface="Calibri"/>
              </a:rPr>
              <a:t>Geen (pathogene) kiemen aanwezig op nieuwe niet-steriele urinecollector </a:t>
            </a:r>
          </a:p>
          <a:p>
            <a:pPr lvl="2"/>
            <a:r>
              <a:rPr lang="nl-NL">
                <a:cs typeface="Calibri"/>
              </a:rPr>
              <a:t>Geen verschil in resultaten van stalen uit nieuwe niet-steriele urinecollector versus stalen via afnamepunt urinecollector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12B733-313C-6375-1D5B-E8178CBE4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83" y="346272"/>
            <a:ext cx="10916817" cy="698903"/>
          </a:xfrm>
        </p:spPr>
        <p:txBody>
          <a:bodyPr/>
          <a:lstStyle/>
          <a:p>
            <a:r>
              <a:rPr lang="nl-NL"/>
              <a:t>Staalafname bij verblijfskatheter</a:t>
            </a:r>
          </a:p>
        </p:txBody>
      </p:sp>
    </p:spTree>
    <p:extLst>
      <p:ext uri="{BB962C8B-B14F-4D97-AF65-F5344CB8AC3E}">
        <p14:creationId xmlns:p14="http://schemas.microsoft.com/office/powerpoint/2010/main" val="537449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21DAA-2C26-19F1-0F28-12B3B390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94" y="365126"/>
            <a:ext cx="10863606" cy="698903"/>
          </a:xfrm>
        </p:spPr>
        <p:txBody>
          <a:bodyPr/>
          <a:lstStyle/>
          <a:p>
            <a:r>
              <a:rPr lang="nl-NL"/>
              <a:t>Blaasspoelingen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36F74B-5B83-58AA-4626-037AFF7B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94" y="1178352"/>
            <a:ext cx="10863606" cy="49986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BE" sz="2400">
                <a:solidFill>
                  <a:srgbClr val="FF0000"/>
                </a:solidFill>
                <a:sym typeface="Wingdings" panose="05000000000000000000" pitchFamily="2" charset="2"/>
              </a:rPr>
              <a:t>Routinematig spoelen van de blaas is </a:t>
            </a:r>
            <a:r>
              <a:rPr lang="nl-BE" sz="2400" b="1">
                <a:solidFill>
                  <a:srgbClr val="FF0000"/>
                </a:solidFill>
                <a:sym typeface="Wingdings" panose="05000000000000000000" pitchFamily="2" charset="2"/>
              </a:rPr>
              <a:t>NIET geïndiceerd </a:t>
            </a:r>
            <a:r>
              <a:rPr lang="nl-BE" sz="2400">
                <a:solidFill>
                  <a:srgbClr val="FF0000"/>
                </a:solidFill>
                <a:sym typeface="Wingdings" panose="05000000000000000000" pitchFamily="2" charset="2"/>
              </a:rPr>
              <a:t>(enkel indicatie bij hematurie, slijmvorming, na prostaat-/blaaschirurgie…)</a:t>
            </a:r>
          </a:p>
          <a:p>
            <a:r>
              <a:rPr lang="nl-BE" sz="2400">
                <a:sym typeface="Wingdings" panose="05000000000000000000" pitchFamily="2" charset="2"/>
              </a:rPr>
              <a:t>Redenen waarom in WZC wel vaker blaasspoelingen worden voorgeschreven:</a:t>
            </a:r>
          </a:p>
          <a:p>
            <a:pPr lvl="1"/>
            <a:r>
              <a:rPr lang="nl-BE">
                <a:sym typeface="Wingdings" panose="05000000000000000000" pitchFamily="2" charset="2"/>
              </a:rPr>
              <a:t>Verstopping katheter</a:t>
            </a:r>
          </a:p>
          <a:p>
            <a:pPr lvl="1"/>
            <a:r>
              <a:rPr lang="nl-BE">
                <a:sym typeface="Wingdings" panose="05000000000000000000" pitchFamily="2" charset="2"/>
              </a:rPr>
              <a:t>Vlokken in urine</a:t>
            </a:r>
          </a:p>
          <a:p>
            <a:pPr lvl="1"/>
            <a:r>
              <a:rPr lang="nl-BE">
                <a:cs typeface="Calibri"/>
              </a:rPr>
              <a:t>Preventie van verstopte katheters</a:t>
            </a:r>
            <a:endParaRPr lang="nl-BE">
              <a:sym typeface="Wingdings" panose="05000000000000000000" pitchFamily="2" charset="2"/>
            </a:endParaRPr>
          </a:p>
          <a:p>
            <a:r>
              <a:rPr lang="nl-BE" sz="2400">
                <a:sym typeface="Wingdings" panose="05000000000000000000" pitchFamily="2" charset="2"/>
              </a:rPr>
              <a:t>+ vaak geen behoud van gesloten systeem (dubbel-lumen katheter nodig)</a:t>
            </a:r>
            <a:endParaRPr lang="nl-BE" sz="2400">
              <a:cs typeface="Calibri"/>
            </a:endParaRP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080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21DAA-2C26-19F1-0F28-12B3B390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94" y="365126"/>
            <a:ext cx="10863606" cy="698903"/>
          </a:xfrm>
        </p:spPr>
        <p:txBody>
          <a:bodyPr/>
          <a:lstStyle/>
          <a:p>
            <a:r>
              <a:rPr lang="nl-NL"/>
              <a:t>Blaasspoelingen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36F74B-5B83-58AA-4626-037AFF7B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94" y="1178352"/>
            <a:ext cx="10863606" cy="49986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BE" b="1" u="sng">
                <a:solidFill>
                  <a:srgbClr val="4EC3E0"/>
                </a:solidFill>
              </a:rPr>
              <a:t>Conclusie expertgroep</a:t>
            </a:r>
          </a:p>
          <a:p>
            <a:r>
              <a:rPr lang="nl-NL" sz="2400">
                <a:cs typeface="Calibri"/>
              </a:rPr>
              <a:t>Spoelen van de blaas is </a:t>
            </a:r>
            <a:r>
              <a:rPr lang="nl-NL" sz="2400" b="1">
                <a:cs typeface="Calibri"/>
              </a:rPr>
              <a:t>NIET geïndiceerd</a:t>
            </a:r>
            <a:r>
              <a:rPr lang="nl-NL" sz="2400">
                <a:cs typeface="Calibri"/>
              </a:rPr>
              <a:t>, tenzij hematurie, slijmvorming, na prostaat-/blaaschirurgie…</a:t>
            </a:r>
          </a:p>
          <a:p>
            <a:r>
              <a:rPr lang="nl-NL" sz="2400">
                <a:cs typeface="Calibri"/>
              </a:rPr>
              <a:t>Bij regelmatig verstopte katheter:</a:t>
            </a:r>
          </a:p>
          <a:p>
            <a:pPr lvl="1"/>
            <a:r>
              <a:rPr lang="nl-NL">
                <a:cs typeface="Calibri"/>
              </a:rPr>
              <a:t>Advies uroloog voor aangepast katheterbeleid</a:t>
            </a:r>
          </a:p>
          <a:p>
            <a:pPr lvl="2"/>
            <a:r>
              <a:rPr lang="nl-NL" sz="2400" err="1">
                <a:cs typeface="Calibri"/>
              </a:rPr>
              <a:t>Urotainer</a:t>
            </a:r>
            <a:r>
              <a:rPr lang="nl-NL" sz="2400">
                <a:cs typeface="Calibri"/>
              </a:rPr>
              <a:t> (met citroenzuur) enkel in specifieke situaties </a:t>
            </a:r>
          </a:p>
          <a:p>
            <a:pPr lvl="2"/>
            <a:r>
              <a:rPr lang="nl-NL" sz="2400">
                <a:cs typeface="Calibri"/>
              </a:rPr>
              <a:t>Met dubbel-lumen katheter om gesloten systeem te behouden </a:t>
            </a:r>
          </a:p>
        </p:txBody>
      </p:sp>
    </p:spTree>
    <p:extLst>
      <p:ext uri="{BB962C8B-B14F-4D97-AF65-F5344CB8AC3E}">
        <p14:creationId xmlns:p14="http://schemas.microsoft.com/office/powerpoint/2010/main" val="3483672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BD2C0-CF17-4F38-8DB7-272B2266A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973C10-5FE9-436D-971A-098FE6681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0F983EF-8756-4B90-880F-CEB910F31F61}"/>
              </a:ext>
            </a:extLst>
          </p:cNvPr>
          <p:cNvSpPr txBox="1">
            <a:spLocks/>
          </p:cNvSpPr>
          <p:nvPr/>
        </p:nvSpPr>
        <p:spPr>
          <a:xfrm>
            <a:off x="2476500" y="1938251"/>
            <a:ext cx="9715500" cy="4919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nl-BE" sz="4400">
                <a:solidFill>
                  <a:schemeClr val="tx1"/>
                </a:solidFill>
                <a:latin typeface="Calibri"/>
                <a:cs typeface="Calibri"/>
              </a:rPr>
              <a:t>Omgevingshygiëne</a:t>
            </a:r>
          </a:p>
        </p:txBody>
      </p:sp>
    </p:spTree>
    <p:extLst>
      <p:ext uri="{BB962C8B-B14F-4D97-AF65-F5344CB8AC3E}">
        <p14:creationId xmlns:p14="http://schemas.microsoft.com/office/powerpoint/2010/main" val="4005052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&#10;&#10;Automatisch gegenereerde beschrijving">
            <a:extLst>
              <a:ext uri="{FF2B5EF4-FFF2-40B4-BE49-F238E27FC236}">
                <a16:creationId xmlns:a16="http://schemas.microsoft.com/office/drawing/2014/main" id="{CD7EE3C6-CB0D-D5D3-D08D-D7B9784F4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8981" y="1993189"/>
            <a:ext cx="6676555" cy="3140850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BA179D9-85D3-0ACB-6480-7B56E0A5195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CB44BDE-E402-593E-D4F9-32C6EF9707F9}"/>
              </a:ext>
            </a:extLst>
          </p:cNvPr>
          <p:cNvSpPr txBox="1"/>
          <p:nvPr/>
        </p:nvSpPr>
        <p:spPr>
          <a:xfrm>
            <a:off x="865482" y="705555"/>
            <a:ext cx="1011296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>
                <a:ea typeface="Calibri"/>
                <a:cs typeface="Calibri"/>
              </a:rPr>
              <a:t>2e klankbordgroep (maart 2023) </a:t>
            </a:r>
            <a:endParaRPr lang="nl-NL"/>
          </a:p>
          <a:p>
            <a:r>
              <a:rPr lang="nl-NL" sz="2400">
                <a:ea typeface="Calibri"/>
                <a:cs typeface="Calibri"/>
              </a:rPr>
              <a:t>Wat kan HOST betekenen op vlak van omgevingshygiëne?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704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F6CF1-1BE7-468D-8F49-69168D3F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6"/>
            <a:ext cx="11152464" cy="717054"/>
          </a:xfrm>
        </p:spPr>
        <p:txBody>
          <a:bodyPr>
            <a:normAutofit/>
          </a:bodyPr>
          <a:lstStyle/>
          <a:p>
            <a:r>
              <a:rPr lang="nl-BE"/>
              <a:t>Agenda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E88F99-1EB2-4D21-91EB-2E39CF23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343061"/>
            <a:ext cx="11143499" cy="5029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sz="2600">
                <a:latin typeface="Gilroy"/>
              </a:rPr>
              <a:t>Lopende HOST projecten</a:t>
            </a:r>
          </a:p>
          <a:p>
            <a:r>
              <a:rPr lang="nl-BE" sz="2600">
                <a:latin typeface="Gilroy"/>
                <a:cs typeface="Calibri" panose="020F0502020204030204"/>
              </a:rPr>
              <a:t>Stand van zaken MRSA-beleid in WZC</a:t>
            </a:r>
            <a:endParaRPr lang="nl-NL" sz="2600">
              <a:latin typeface="Calibri" panose="020F0502020204030204"/>
              <a:cs typeface="Calibri" panose="020F0502020204030204"/>
            </a:endParaRPr>
          </a:p>
          <a:p>
            <a:r>
              <a:rPr lang="nl-BE" sz="2600">
                <a:latin typeface="Gilroy"/>
              </a:rPr>
              <a:t>Terugkoppeling </a:t>
            </a:r>
            <a:r>
              <a:rPr lang="nl-BE" sz="2600" err="1">
                <a:latin typeface="Gilroy"/>
              </a:rPr>
              <a:t>Q&amp;A’s</a:t>
            </a:r>
            <a:r>
              <a:rPr lang="nl-BE" sz="2600">
                <a:latin typeface="Gilroy"/>
              </a:rPr>
              <a:t> opleiding preventie en diagnostiek UWI – inter-HOST consensus expertgroep</a:t>
            </a:r>
          </a:p>
          <a:p>
            <a:r>
              <a:rPr lang="nl-BE" sz="2600">
                <a:latin typeface="Gilroy"/>
              </a:rPr>
              <a:t>Omgevingshygiëne</a:t>
            </a:r>
          </a:p>
          <a:p>
            <a:pPr lvl="1"/>
            <a:r>
              <a:rPr lang="nl-BE">
                <a:latin typeface="Gilroy"/>
              </a:rPr>
              <a:t>Implementatie richtlijnen</a:t>
            </a:r>
          </a:p>
          <a:p>
            <a:pPr lvl="1"/>
            <a:r>
              <a:rPr lang="nl-BE">
                <a:latin typeface="Gilroy"/>
              </a:rPr>
              <a:t>Opleiding schoonmaakpersoneel</a:t>
            </a:r>
          </a:p>
          <a:p>
            <a:endParaRPr lang="nl-BE" sz="2600">
              <a:latin typeface="Gilroy"/>
              <a:cs typeface="Calibri" panose="020F0502020204030204"/>
            </a:endParaRPr>
          </a:p>
          <a:p>
            <a:endParaRPr lang="nl-BE" sz="2600">
              <a:latin typeface="Gilroy"/>
              <a:cs typeface="Calibri" panose="020F0502020204030204"/>
            </a:endParaRPr>
          </a:p>
          <a:p>
            <a:pPr marL="0" indent="0" fontAlgn="base">
              <a:buNone/>
            </a:pPr>
            <a:endParaRPr lang="nl-BE" b="1">
              <a:cs typeface="Calibri" panose="020F0502020204030204"/>
            </a:endParaRPr>
          </a:p>
          <a:p>
            <a:pPr marL="0" indent="0" fontAlgn="base">
              <a:buNone/>
            </a:pPr>
            <a:endParaRPr lang="nl-BE">
              <a:cs typeface="Calibri" panose="020F0502020204030204"/>
            </a:endParaRPr>
          </a:p>
          <a:p>
            <a:pPr fontAlgn="base"/>
            <a:endParaRPr lang="en-US">
              <a:cs typeface="Calibri" panose="020F0502020204030204"/>
            </a:endParaRPr>
          </a:p>
          <a:p>
            <a:endParaRPr lang="nl-BE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9019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F6CF1-1BE7-468D-8F49-69168D3F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6"/>
            <a:ext cx="11152464" cy="717054"/>
          </a:xfrm>
        </p:spPr>
        <p:txBody>
          <a:bodyPr>
            <a:normAutofit/>
          </a:bodyPr>
          <a:lstStyle/>
          <a:p>
            <a:r>
              <a:rPr lang="nl-BE"/>
              <a:t>Bestaande richtlijnen en tools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E88F99-1EB2-4D21-91EB-2E39CF23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184222"/>
            <a:ext cx="11143499" cy="518800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BE" sz="2600">
              <a:latin typeface="Gilroy"/>
            </a:endParaRPr>
          </a:p>
          <a:p>
            <a:endParaRPr lang="nl-BE" sz="2600">
              <a:latin typeface="Gilroy"/>
              <a:cs typeface="Calibri" panose="020F0502020204030204"/>
            </a:endParaRPr>
          </a:p>
          <a:p>
            <a:endParaRPr lang="nl-BE" sz="2600">
              <a:latin typeface="Gilroy"/>
              <a:cs typeface="Calibri" panose="020F0502020204030204"/>
            </a:endParaRPr>
          </a:p>
          <a:p>
            <a:pPr marL="0" indent="0" fontAlgn="base">
              <a:buNone/>
            </a:pPr>
            <a:endParaRPr lang="nl-BE" b="1">
              <a:cs typeface="Calibri" panose="020F0502020204030204"/>
            </a:endParaRPr>
          </a:p>
          <a:p>
            <a:pPr marL="0" indent="0" fontAlgn="base">
              <a:buNone/>
            </a:pPr>
            <a:endParaRPr lang="nl-BE">
              <a:cs typeface="Calibri" panose="020F0502020204030204"/>
            </a:endParaRPr>
          </a:p>
          <a:p>
            <a:pPr fontAlgn="base"/>
            <a:endParaRPr lang="en-US">
              <a:cs typeface="Calibri" panose="020F0502020204030204"/>
            </a:endParaRPr>
          </a:p>
          <a:p>
            <a:endParaRPr lang="nl-BE">
              <a:cs typeface="Calibri" panose="020F0502020204030204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BBCA7BE-75F4-56B0-EE07-792CCEEE754B}"/>
              </a:ext>
            </a:extLst>
          </p:cNvPr>
          <p:cNvSpPr txBox="1">
            <a:spLocks/>
          </p:cNvSpPr>
          <p:nvPr/>
        </p:nvSpPr>
        <p:spPr>
          <a:xfrm>
            <a:off x="515102" y="1184222"/>
            <a:ext cx="10515600" cy="5188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ea typeface="Calibri"/>
                <a:cs typeface="Calibri"/>
                <a:hlinkClick r:id="rId2"/>
              </a:rPr>
              <a:t>Werkinstrument 'Infectiepreventiebeleid in Vlaamse woonzorgcentra' </a:t>
            </a:r>
            <a:r>
              <a:rPr lang="nl-NL">
                <a:ea typeface="Calibri"/>
                <a:cs typeface="Calibri"/>
              </a:rPr>
              <a:t>module omgevingshygiëne </a:t>
            </a:r>
          </a:p>
          <a:p>
            <a:r>
              <a:rPr lang="nl-NL">
                <a:ea typeface="Calibri"/>
                <a:cs typeface="Calibri"/>
                <a:hlinkClick r:id="rId3"/>
              </a:rPr>
              <a:t>E-</a:t>
            </a:r>
            <a:r>
              <a:rPr lang="nl-NL" err="1">
                <a:ea typeface="Calibri"/>
                <a:cs typeface="Calibri"/>
                <a:hlinkClick r:id="rId3"/>
              </a:rPr>
              <a:t>learning</a:t>
            </a:r>
            <a:r>
              <a:rPr lang="nl-NL">
                <a:ea typeface="Calibri"/>
                <a:cs typeface="Calibri"/>
                <a:hlinkClick r:id="rId3"/>
              </a:rPr>
              <a:t> Departement Zorg </a:t>
            </a:r>
            <a:r>
              <a:rPr lang="nl-NL" err="1">
                <a:ea typeface="Calibri"/>
                <a:cs typeface="Calibri"/>
                <a:hlinkClick r:id="rId3"/>
              </a:rPr>
              <a:t>ZWIeP</a:t>
            </a:r>
            <a:r>
              <a:rPr lang="nl-NL">
                <a:ea typeface="Calibri"/>
                <a:cs typeface="Calibri"/>
                <a:hlinkClick r:id="rId3"/>
              </a:rPr>
              <a:t> </a:t>
            </a:r>
            <a:endParaRPr lang="nl-NL">
              <a:ea typeface="Calibri"/>
              <a:cs typeface="Calibri"/>
            </a:endParaRPr>
          </a:p>
          <a:p>
            <a:r>
              <a:rPr lang="nl-NL" b="1">
                <a:ea typeface="Calibri"/>
                <a:cs typeface="Calibri"/>
                <a:hlinkClick r:id="rId4"/>
              </a:rPr>
              <a:t>Kwaliteitshandboek HOST Zuid-West-Limburg </a:t>
            </a:r>
            <a:endParaRPr lang="nl-NL" b="1">
              <a:ea typeface="Calibri"/>
              <a:cs typeface="Calibri"/>
            </a:endParaRPr>
          </a:p>
          <a:p>
            <a:r>
              <a:rPr lang="nl-NL">
                <a:ea typeface="Calibri"/>
                <a:cs typeface="Calibri"/>
              </a:rPr>
              <a:t>Module in de opleiding referentieverpleegkundige IPC in WZC </a:t>
            </a:r>
          </a:p>
          <a:p>
            <a:endParaRPr lang="nl-NL"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NL">
                <a:ea typeface="Calibri"/>
                <a:cs typeface="Calibri"/>
              </a:rPr>
              <a:t>        = richtlijnen</a:t>
            </a:r>
          </a:p>
          <a:p>
            <a:pPr marL="0" indent="0">
              <a:buNone/>
            </a:pPr>
            <a:endParaRPr lang="nl-NL"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NL">
                <a:ea typeface="Calibri"/>
                <a:cs typeface="Calibri"/>
              </a:rPr>
              <a:t>        </a:t>
            </a:r>
            <a:r>
              <a:rPr lang="nl-NL" sz="3200" b="1">
                <a:ea typeface="Calibri"/>
                <a:cs typeface="Calibri"/>
              </a:rPr>
              <a:t>Hoe vertalen naar de praktijk/ hoe implementeren?</a:t>
            </a:r>
          </a:p>
          <a:p>
            <a:endParaRPr lang="nl-NL">
              <a:ea typeface="Calibri"/>
              <a:cs typeface="Calibri"/>
            </a:endParaRPr>
          </a:p>
        </p:txBody>
      </p:sp>
      <p:sp>
        <p:nvSpPr>
          <p:cNvPr id="10" name="Pijl: gekromd rechts 9">
            <a:extLst>
              <a:ext uri="{FF2B5EF4-FFF2-40B4-BE49-F238E27FC236}">
                <a16:creationId xmlns:a16="http://schemas.microsoft.com/office/drawing/2014/main" id="{B31EA713-3302-40D1-0080-61DC6CD6AA25}"/>
              </a:ext>
            </a:extLst>
          </p:cNvPr>
          <p:cNvSpPr/>
          <p:nvPr/>
        </p:nvSpPr>
        <p:spPr>
          <a:xfrm>
            <a:off x="737965" y="4350058"/>
            <a:ext cx="423333" cy="109400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48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71F63-5432-9204-1E50-D4756F83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ZWIeP</a:t>
            </a:r>
            <a:r>
              <a:rPr lang="nl-NL"/>
              <a:t> (Departement Zorg)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ED4487-ED6E-8832-E6CA-97911267D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b="1">
                <a:ea typeface="Calibri"/>
                <a:cs typeface="Calibri"/>
              </a:rPr>
              <a:t>Z</a:t>
            </a:r>
            <a:r>
              <a:rPr lang="nl-NL">
                <a:ea typeface="Calibri"/>
                <a:cs typeface="Calibri"/>
              </a:rPr>
              <a:t>org en </a:t>
            </a:r>
            <a:r>
              <a:rPr lang="nl-NL" b="1">
                <a:ea typeface="Calibri"/>
                <a:cs typeface="Calibri"/>
              </a:rPr>
              <a:t>W</a:t>
            </a:r>
            <a:r>
              <a:rPr lang="nl-NL">
                <a:ea typeface="Calibri"/>
                <a:cs typeface="Calibri"/>
              </a:rPr>
              <a:t>elzijn: </a:t>
            </a:r>
            <a:r>
              <a:rPr lang="nl-NL" b="1">
                <a:ea typeface="Calibri"/>
                <a:cs typeface="Calibri"/>
              </a:rPr>
              <a:t>I</a:t>
            </a:r>
            <a:r>
              <a:rPr lang="nl-NL">
                <a:ea typeface="Calibri"/>
                <a:cs typeface="Calibri"/>
              </a:rPr>
              <a:t>nfectiepreventie </a:t>
            </a:r>
            <a:r>
              <a:rPr lang="nl-NL" b="1">
                <a:ea typeface="Calibri"/>
                <a:cs typeface="Calibri"/>
              </a:rPr>
              <a:t>E</a:t>
            </a:r>
            <a:r>
              <a:rPr lang="nl-NL">
                <a:ea typeface="Calibri"/>
                <a:cs typeface="Calibri"/>
              </a:rPr>
              <a:t>-</a:t>
            </a:r>
            <a:r>
              <a:rPr lang="nl-NL" err="1">
                <a:ea typeface="Calibri"/>
                <a:cs typeface="Calibri"/>
              </a:rPr>
              <a:t>learning</a:t>
            </a:r>
            <a:r>
              <a:rPr lang="nl-NL">
                <a:ea typeface="Calibri"/>
                <a:cs typeface="Calibri"/>
              </a:rPr>
              <a:t> </a:t>
            </a:r>
            <a:r>
              <a:rPr lang="nl-NL" b="1">
                <a:ea typeface="Calibri"/>
                <a:cs typeface="Calibri"/>
              </a:rPr>
              <a:t>P</a:t>
            </a:r>
            <a:r>
              <a:rPr lang="nl-NL">
                <a:ea typeface="Calibri"/>
                <a:cs typeface="Calibri"/>
              </a:rPr>
              <a:t>latform</a:t>
            </a:r>
          </a:p>
          <a:p>
            <a:r>
              <a:rPr lang="nl-NL">
                <a:ea typeface="Calibri"/>
                <a:cs typeface="Calibri"/>
              </a:rPr>
              <a:t>5 modules </a:t>
            </a:r>
            <a:endParaRPr lang="nl-NL">
              <a:cs typeface="Calibri"/>
            </a:endParaRPr>
          </a:p>
          <a:p>
            <a:pPr lvl="1"/>
            <a:r>
              <a:rPr lang="nl-NL">
                <a:ea typeface="Calibri"/>
                <a:cs typeface="Calibri"/>
              </a:rPr>
              <a:t>Overdrachtswegen</a:t>
            </a:r>
          </a:p>
          <a:p>
            <a:pPr lvl="1"/>
            <a:r>
              <a:rPr lang="nl-NL">
                <a:ea typeface="Calibri"/>
                <a:cs typeface="Calibri"/>
              </a:rPr>
              <a:t>Algemene voorzorgsmaatregelen</a:t>
            </a:r>
          </a:p>
          <a:p>
            <a:pPr lvl="1"/>
            <a:r>
              <a:rPr lang="nl-NL">
                <a:ea typeface="Calibri"/>
                <a:cs typeface="Calibri"/>
              </a:rPr>
              <a:t>Persoonlijke beschermingsmiddelen</a:t>
            </a:r>
          </a:p>
          <a:p>
            <a:pPr lvl="1"/>
            <a:r>
              <a:rPr lang="nl-NL">
                <a:ea typeface="Calibri"/>
                <a:cs typeface="Calibri"/>
              </a:rPr>
              <a:t>Bijkomende voorzorgsmaatregelen</a:t>
            </a:r>
          </a:p>
          <a:p>
            <a:pPr lvl="1"/>
            <a:r>
              <a:rPr lang="nl-NL" b="1">
                <a:ea typeface="Calibri"/>
                <a:cs typeface="Calibri"/>
              </a:rPr>
              <a:t>Omgevingshygiëne </a:t>
            </a:r>
          </a:p>
          <a:p>
            <a:pPr lvl="1"/>
            <a:endParaRPr lang="nl-NL" b="1">
              <a:ea typeface="Calibri"/>
              <a:cs typeface="Calibri"/>
            </a:endParaRPr>
          </a:p>
          <a:p>
            <a:r>
              <a:rPr lang="nl-NL">
                <a:ea typeface="Calibri"/>
                <a:cs typeface="Calibri"/>
              </a:rPr>
              <a:t>Account nodig </a:t>
            </a:r>
            <a:r>
              <a:rPr lang="nl-NL"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nl-NL">
                <a:ea typeface="Calibri"/>
                <a:cs typeface="Calibri"/>
              </a:rPr>
              <a:t> beperkt toegankelijk voor medewerkers?</a:t>
            </a:r>
          </a:p>
          <a:p>
            <a:r>
              <a:rPr lang="nl-NL">
                <a:ea typeface="Calibri"/>
                <a:cs typeface="Calibri"/>
              </a:rPr>
              <a:t>Beperkt aantal vragen (basis)</a:t>
            </a:r>
          </a:p>
        </p:txBody>
      </p:sp>
    </p:spTree>
    <p:extLst>
      <p:ext uri="{BB962C8B-B14F-4D97-AF65-F5344CB8AC3E}">
        <p14:creationId xmlns:p14="http://schemas.microsoft.com/office/powerpoint/2010/main" val="237424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chermopname, software, scherm&#10;&#10;Automatisch gegenereerde beschrijving">
            <a:extLst>
              <a:ext uri="{FF2B5EF4-FFF2-40B4-BE49-F238E27FC236}">
                <a16:creationId xmlns:a16="http://schemas.microsoft.com/office/drawing/2014/main" id="{16B93456-4F16-CB2A-162B-6303C6539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3" t="11309" r="4207" b="16667"/>
          <a:stretch/>
        </p:blipFill>
        <p:spPr>
          <a:xfrm>
            <a:off x="1882" y="785755"/>
            <a:ext cx="12186978" cy="6076847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59EC0CA8-0B81-838A-CD84-A25ED3CA1536}"/>
              </a:ext>
            </a:extLst>
          </p:cNvPr>
          <p:cNvSpPr txBox="1"/>
          <p:nvPr/>
        </p:nvSpPr>
        <p:spPr>
          <a:xfrm>
            <a:off x="310445" y="423333"/>
            <a:ext cx="348074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000">
                <a:latin typeface="Gilroy"/>
                <a:ea typeface="Calibri"/>
                <a:cs typeface="Calibri"/>
              </a:rPr>
              <a:t>Informerend </a:t>
            </a:r>
            <a:endParaRPr lang="nl-NL" sz="2000">
              <a:latin typeface="Gilroy"/>
            </a:endParaRPr>
          </a:p>
        </p:txBody>
      </p:sp>
    </p:spTree>
    <p:extLst>
      <p:ext uri="{BB962C8B-B14F-4D97-AF65-F5344CB8AC3E}">
        <p14:creationId xmlns:p14="http://schemas.microsoft.com/office/powerpoint/2010/main" val="2055142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, elektronica, schermopname, software&#10;&#10;Automatisch gegenereerde beschrijving">
            <a:extLst>
              <a:ext uri="{FF2B5EF4-FFF2-40B4-BE49-F238E27FC236}">
                <a16:creationId xmlns:a16="http://schemas.microsoft.com/office/drawing/2014/main" id="{08E8A74C-0424-1880-DCF5-AE246FFE8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69" y="827376"/>
            <a:ext cx="12160485" cy="6028149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F56DA49-4E06-5598-6128-B623D6DF16C9}"/>
              </a:ext>
            </a:extLst>
          </p:cNvPr>
          <p:cNvSpPr txBox="1"/>
          <p:nvPr/>
        </p:nvSpPr>
        <p:spPr>
          <a:xfrm>
            <a:off x="470369" y="319852"/>
            <a:ext cx="33396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ea typeface="Calibri"/>
                <a:cs typeface="Calibri"/>
              </a:rPr>
              <a:t>Gebruik van begrippen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901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B3D60C48-C489-45AC-EC58-904049500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22" y="1317737"/>
            <a:ext cx="12199643" cy="5536612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2543063-B348-70B4-2FE8-EDBBFD0A0403}"/>
              </a:ext>
            </a:extLst>
          </p:cNvPr>
          <p:cNvSpPr txBox="1"/>
          <p:nvPr/>
        </p:nvSpPr>
        <p:spPr>
          <a:xfrm>
            <a:off x="413926" y="564443"/>
            <a:ext cx="390407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000">
                <a:latin typeface="Gilroy"/>
                <a:ea typeface="Calibri"/>
                <a:cs typeface="Calibri"/>
              </a:rPr>
              <a:t>Oppervlakken: high &amp; low </a:t>
            </a:r>
            <a:r>
              <a:rPr lang="nl-NL" sz="2000" err="1">
                <a:latin typeface="Gilroy"/>
                <a:ea typeface="Calibri"/>
                <a:cs typeface="Calibri"/>
              </a:rPr>
              <a:t>touch</a:t>
            </a:r>
          </a:p>
        </p:txBody>
      </p:sp>
    </p:spTree>
    <p:extLst>
      <p:ext uri="{BB962C8B-B14F-4D97-AF65-F5344CB8AC3E}">
        <p14:creationId xmlns:p14="http://schemas.microsoft.com/office/powerpoint/2010/main" val="1744839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C1AB7-D14A-AAEE-9014-42A3B3A4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Kwaliteitshandboek HOST Zuidwest-Limburg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0DD31D-52DE-A745-CA69-8E2F22ACA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456"/>
            <a:ext cx="10515600" cy="506077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>
                <a:ea typeface="Calibri"/>
                <a:cs typeface="Calibri"/>
              </a:rPr>
              <a:t>Project: begeleiding op de werkvloer en opvolging bij implementatie van schoonmaakprotocol; benchmark</a:t>
            </a:r>
          </a:p>
          <a:p>
            <a:r>
              <a:rPr lang="nl-NL">
                <a:ea typeface="+mn-lt"/>
                <a:cs typeface="+mn-lt"/>
                <a:hlinkClick r:id="rId2"/>
              </a:rPr>
              <a:t>Finaal rapport deel 2: kwaliteitshandboek</a:t>
            </a:r>
            <a:endParaRPr lang="nl-NL"/>
          </a:p>
          <a:p>
            <a:r>
              <a:rPr lang="nl-NL">
                <a:ea typeface="Calibri"/>
                <a:cs typeface="Calibri"/>
              </a:rPr>
              <a:t>Tips bij</a:t>
            </a:r>
            <a:endParaRPr lang="nl-NL"/>
          </a:p>
          <a:p>
            <a:pPr lvl="1"/>
            <a:r>
              <a:rPr lang="nl-NL">
                <a:ea typeface="Calibri"/>
                <a:cs typeface="Calibri"/>
              </a:rPr>
              <a:t>Structuur en organisatie van schoonmaak</a:t>
            </a:r>
          </a:p>
          <a:p>
            <a:pPr lvl="1"/>
            <a:r>
              <a:rPr lang="nl-NL">
                <a:ea typeface="Calibri"/>
                <a:cs typeface="Calibri"/>
              </a:rPr>
              <a:t>Schoonmaakprotocol</a:t>
            </a:r>
          </a:p>
          <a:p>
            <a:pPr lvl="1"/>
            <a:r>
              <a:rPr lang="nl-NL">
                <a:ea typeface="Calibri"/>
                <a:cs typeface="Calibri"/>
              </a:rPr>
              <a:t>Kwaliteitsopvolging</a:t>
            </a:r>
          </a:p>
          <a:p>
            <a:pPr lvl="1"/>
            <a:r>
              <a:rPr lang="nl-NL">
                <a:ea typeface="Calibri"/>
                <a:cs typeface="Calibri"/>
              </a:rPr>
              <a:t>Aanwerving en opleiding</a:t>
            </a:r>
          </a:p>
          <a:p>
            <a:pPr lvl="1"/>
            <a:r>
              <a:rPr lang="nl-NL">
                <a:ea typeface="Calibri"/>
                <a:cs typeface="Calibri"/>
              </a:rPr>
              <a:t>Producten en materialen</a:t>
            </a:r>
          </a:p>
          <a:p>
            <a:pPr lvl="1"/>
            <a:r>
              <a:rPr lang="nl-NL">
                <a:ea typeface="Calibri"/>
                <a:cs typeface="Calibri"/>
              </a:rPr>
              <a:t>Uitvoering van schoonmaak</a:t>
            </a:r>
          </a:p>
          <a:p>
            <a:pPr lvl="2"/>
            <a:r>
              <a:rPr lang="nl-NL" err="1">
                <a:ea typeface="Calibri"/>
                <a:cs typeface="Calibri"/>
              </a:rPr>
              <a:t>Voorbevochtigen</a:t>
            </a:r>
            <a:r>
              <a:rPr lang="nl-NL">
                <a:ea typeface="Calibri"/>
                <a:cs typeface="Calibri"/>
              </a:rPr>
              <a:t>/technieken</a:t>
            </a:r>
          </a:p>
          <a:p>
            <a:pPr lvl="2"/>
            <a:r>
              <a:rPr lang="nl-NL">
                <a:ea typeface="Calibri"/>
                <a:cs typeface="Calibri"/>
              </a:rPr>
              <a:t>Routing </a:t>
            </a:r>
          </a:p>
          <a:p>
            <a:pPr lvl="2"/>
            <a:r>
              <a:rPr lang="nl-NL">
                <a:ea typeface="Calibri"/>
                <a:cs typeface="Calibri"/>
              </a:rPr>
              <a:t>Plooitechniek </a:t>
            </a:r>
          </a:p>
          <a:p>
            <a:pPr lvl="2"/>
            <a:r>
              <a:rPr lang="nl-NL" err="1">
                <a:ea typeface="Calibri"/>
                <a:cs typeface="Calibri"/>
              </a:rPr>
              <a:t>Wasproces</a:t>
            </a:r>
            <a:r>
              <a:rPr lang="nl-NL">
                <a:ea typeface="Calibri"/>
                <a:cs typeface="Calibri"/>
              </a:rPr>
              <a:t> doeken en moppen</a:t>
            </a:r>
          </a:p>
          <a:p>
            <a:pPr lvl="1"/>
            <a:r>
              <a:rPr lang="nl-NL">
                <a:ea typeface="Calibri"/>
                <a:cs typeface="Calibri"/>
              </a:rPr>
              <a:t>Ergonomie en efficiëntie</a:t>
            </a:r>
          </a:p>
        </p:txBody>
      </p:sp>
      <p:pic>
        <p:nvPicPr>
          <p:cNvPr id="4" name="Graphic 3" descr="Placeholder">
            <a:extLst>
              <a:ext uri="{FF2B5EF4-FFF2-40B4-BE49-F238E27FC236}">
                <a16:creationId xmlns:a16="http://schemas.microsoft.com/office/drawing/2014/main" id="{4EE101B4-216F-9879-853A-709F4A844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1699" y="1788623"/>
            <a:ext cx="2543175" cy="1085850"/>
          </a:xfrm>
          <a:prstGeom prst="rect">
            <a:avLst/>
          </a:prstGeom>
        </p:spPr>
      </p:pic>
      <p:pic>
        <p:nvPicPr>
          <p:cNvPr id="6" name="Afbeelding 5" descr="Afbeelding met tekst, schermopname, Website, software&#10;&#10;Automatisch gegenereerde beschrijving">
            <a:extLst>
              <a:ext uri="{FF2B5EF4-FFF2-40B4-BE49-F238E27FC236}">
                <a16:creationId xmlns:a16="http://schemas.microsoft.com/office/drawing/2014/main" id="{28D1EA1C-A647-E687-E595-D44B7EEFA2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177" t="22096" r="30858" b="52904"/>
          <a:stretch/>
        </p:blipFill>
        <p:spPr>
          <a:xfrm>
            <a:off x="5139160" y="3235849"/>
            <a:ext cx="5517367" cy="1908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0949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AE6CFB12-DA10-B40D-3049-13F444BD0336}"/>
              </a:ext>
            </a:extLst>
          </p:cNvPr>
          <p:cNvSpPr/>
          <p:nvPr/>
        </p:nvSpPr>
        <p:spPr>
          <a:xfrm>
            <a:off x="4477925" y="1768592"/>
            <a:ext cx="2643481" cy="10254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ea typeface="Calibri"/>
                <a:cs typeface="Calibri"/>
              </a:rPr>
              <a:t>Schoonmaak-protocol</a:t>
            </a:r>
            <a:endParaRPr lang="nl-NL" sz="2400"/>
          </a:p>
        </p:txBody>
      </p:sp>
      <p:sp>
        <p:nvSpPr>
          <p:cNvPr id="5" name="Pijl: omlaag 4">
            <a:extLst>
              <a:ext uri="{FF2B5EF4-FFF2-40B4-BE49-F238E27FC236}">
                <a16:creationId xmlns:a16="http://schemas.microsoft.com/office/drawing/2014/main" id="{E0CF9DED-BC5B-F463-E2B5-187686B0F9F8}"/>
              </a:ext>
            </a:extLst>
          </p:cNvPr>
          <p:cNvSpPr/>
          <p:nvPr/>
        </p:nvSpPr>
        <p:spPr>
          <a:xfrm>
            <a:off x="5606815" y="2888074"/>
            <a:ext cx="282222" cy="61148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4975F71C-0914-97C9-B8B5-6CFD693EEDB5}"/>
              </a:ext>
            </a:extLst>
          </p:cNvPr>
          <p:cNvSpPr/>
          <p:nvPr/>
        </p:nvSpPr>
        <p:spPr>
          <a:xfrm>
            <a:off x="4727487" y="3488550"/>
            <a:ext cx="2107792" cy="10136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>
                <a:ea typeface="Calibri"/>
                <a:cs typeface="Calibri"/>
              </a:rPr>
              <a:t>Opleiding nieuwe medewerkers + periodiek</a:t>
            </a:r>
            <a:endParaRPr lang="nl-NL" sz="2000"/>
          </a:p>
        </p:txBody>
      </p:sp>
      <p:sp>
        <p:nvSpPr>
          <p:cNvPr id="7" name="Pijl: omlaag 6">
            <a:extLst>
              <a:ext uri="{FF2B5EF4-FFF2-40B4-BE49-F238E27FC236}">
                <a16:creationId xmlns:a16="http://schemas.microsoft.com/office/drawing/2014/main" id="{B3E56152-3E78-9EA5-7354-F86E6565680C}"/>
              </a:ext>
            </a:extLst>
          </p:cNvPr>
          <p:cNvSpPr/>
          <p:nvPr/>
        </p:nvSpPr>
        <p:spPr>
          <a:xfrm>
            <a:off x="5606815" y="4572000"/>
            <a:ext cx="282222" cy="61148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CE7EC629-23A3-ED40-07F5-FC90B83E2474}"/>
              </a:ext>
            </a:extLst>
          </p:cNvPr>
          <p:cNvSpPr/>
          <p:nvPr/>
        </p:nvSpPr>
        <p:spPr>
          <a:xfrm>
            <a:off x="4722519" y="5258740"/>
            <a:ext cx="2050814" cy="83725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>
                <a:ea typeface="Calibri"/>
                <a:cs typeface="Calibri"/>
              </a:rPr>
              <a:t>Monitoring &amp; feedback</a:t>
            </a:r>
          </a:p>
        </p:txBody>
      </p:sp>
      <p:sp>
        <p:nvSpPr>
          <p:cNvPr id="9" name="Pijl: gekromd rechts 8">
            <a:extLst>
              <a:ext uri="{FF2B5EF4-FFF2-40B4-BE49-F238E27FC236}">
                <a16:creationId xmlns:a16="http://schemas.microsoft.com/office/drawing/2014/main" id="{87B67DC3-5BBC-BABB-C46A-758C50792DF9}"/>
              </a:ext>
            </a:extLst>
          </p:cNvPr>
          <p:cNvSpPr/>
          <p:nvPr/>
        </p:nvSpPr>
        <p:spPr>
          <a:xfrm rot="10800000">
            <a:off x="6820370" y="4082815"/>
            <a:ext cx="479777" cy="174037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Pijl: gekromd rechts 9">
            <a:extLst>
              <a:ext uri="{FF2B5EF4-FFF2-40B4-BE49-F238E27FC236}">
                <a16:creationId xmlns:a16="http://schemas.microsoft.com/office/drawing/2014/main" id="{641673B6-2A4F-C838-A74C-DB26730C9C6C}"/>
              </a:ext>
            </a:extLst>
          </p:cNvPr>
          <p:cNvSpPr/>
          <p:nvPr/>
        </p:nvSpPr>
        <p:spPr>
          <a:xfrm flipV="1">
            <a:off x="3951112" y="2003780"/>
            <a:ext cx="479777" cy="3781777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23AEAE3-84BE-14D4-7988-A0B9F3B5ECE6}"/>
              </a:ext>
            </a:extLst>
          </p:cNvPr>
          <p:cNvSpPr txBox="1"/>
          <p:nvPr/>
        </p:nvSpPr>
        <p:spPr>
          <a:xfrm>
            <a:off x="7469481" y="4778963"/>
            <a:ext cx="132644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ea typeface="Calibri"/>
                <a:cs typeface="Calibri"/>
              </a:rPr>
              <a:t>Individueel of klassikaal</a:t>
            </a:r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3FB589C-B0B8-9293-57C8-28D4D545CA6F}"/>
              </a:ext>
            </a:extLst>
          </p:cNvPr>
          <p:cNvSpPr txBox="1"/>
          <p:nvPr/>
        </p:nvSpPr>
        <p:spPr>
          <a:xfrm>
            <a:off x="1919110" y="3339630"/>
            <a:ext cx="19943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ea typeface="Calibri"/>
                <a:cs typeface="Calibri"/>
              </a:rPr>
              <a:t>Protocol (zo nodig) bijsturen</a:t>
            </a:r>
            <a:endParaRPr lang="nl-NL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BADABB2-F75C-2BF7-6EE0-E6ED15CA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6830"/>
            <a:ext cx="10515600" cy="698903"/>
          </a:xfrm>
        </p:spPr>
        <p:txBody>
          <a:bodyPr/>
          <a:lstStyle/>
          <a:p>
            <a:r>
              <a:rPr lang="nl-NL"/>
              <a:t>Implementatie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8B793A0B-F9ED-F520-B9F2-EFE439020D34}"/>
              </a:ext>
            </a:extLst>
          </p:cNvPr>
          <p:cNvSpPr/>
          <p:nvPr/>
        </p:nvSpPr>
        <p:spPr>
          <a:xfrm>
            <a:off x="4289777" y="3302000"/>
            <a:ext cx="2906888" cy="14111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61FBFDD8-3641-5E58-574A-2EA6FA6B053D}"/>
              </a:ext>
            </a:extLst>
          </p:cNvPr>
          <p:cNvSpPr/>
          <p:nvPr/>
        </p:nvSpPr>
        <p:spPr>
          <a:xfrm>
            <a:off x="4289777" y="4967111"/>
            <a:ext cx="2906888" cy="14111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02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4525C-CF1D-4E32-A72A-C12D703C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Schoonmaakprotocol opstellen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1F220E-BEEF-CE95-106C-1D3521945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85"/>
            <a:ext cx="10515600" cy="473687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>
                <a:ea typeface="Calibri"/>
                <a:cs typeface="Calibri"/>
              </a:rPr>
              <a:t>Richtlijnen vertalen naar interne procedure</a:t>
            </a:r>
          </a:p>
          <a:p>
            <a:pPr lvl="1"/>
            <a:r>
              <a:rPr lang="nl-NL">
                <a:ea typeface="Calibri"/>
                <a:cs typeface="Calibri"/>
              </a:rPr>
              <a:t>Eigenheid van WZC</a:t>
            </a:r>
          </a:p>
          <a:p>
            <a:pPr lvl="1"/>
            <a:r>
              <a:rPr lang="nl-NL">
                <a:ea typeface="Calibri"/>
                <a:cs typeface="Calibri"/>
              </a:rPr>
              <a:t>Doel: variabiliteit tussen medewerkers beperken</a:t>
            </a:r>
          </a:p>
          <a:p>
            <a:r>
              <a:rPr lang="nl-NL">
                <a:ea typeface="Calibri"/>
                <a:cs typeface="Calibri"/>
              </a:rPr>
              <a:t>Duidelijke taakdefiniëring</a:t>
            </a:r>
            <a:r>
              <a:rPr lang="nl-NL" sz="2400">
                <a:ea typeface="Calibri"/>
                <a:cs typeface="Calibri"/>
              </a:rPr>
              <a:t> (werkwijze, frequentie)</a:t>
            </a:r>
          </a:p>
          <a:p>
            <a:r>
              <a:rPr lang="nl-NL">
                <a:ea typeface="Calibri"/>
                <a:cs typeface="Calibri"/>
              </a:rPr>
              <a:t>Eenvoudig </a:t>
            </a:r>
            <a:r>
              <a:rPr lang="nl-NL" sz="2400">
                <a:ea typeface="Calibri"/>
                <a:cs typeface="Calibri"/>
              </a:rPr>
              <a:t>(schema i.p.v. doorlopende tekst)</a:t>
            </a:r>
          </a:p>
          <a:p>
            <a:r>
              <a:rPr lang="nl-NL">
                <a:ea typeface="Calibri"/>
                <a:cs typeface="Calibri"/>
              </a:rPr>
              <a:t>Beperken in</a:t>
            </a:r>
          </a:p>
          <a:p>
            <a:pPr lvl="1"/>
            <a:r>
              <a:rPr lang="nl-NL">
                <a:ea typeface="Calibri"/>
                <a:cs typeface="Calibri"/>
              </a:rPr>
              <a:t>Producten</a:t>
            </a:r>
          </a:p>
          <a:p>
            <a:pPr lvl="1"/>
            <a:r>
              <a:rPr lang="nl-NL">
                <a:ea typeface="Calibri"/>
                <a:cs typeface="Calibri"/>
              </a:rPr>
              <a:t>Handelingen </a:t>
            </a:r>
          </a:p>
          <a:p>
            <a:pPr lvl="2"/>
            <a:r>
              <a:rPr lang="nl-NL">
                <a:ea typeface="Calibri"/>
                <a:cs typeface="Calibri"/>
              </a:rPr>
              <a:t>bijv. producten die reinigen én desinfecteren</a:t>
            </a:r>
          </a:p>
          <a:p>
            <a:r>
              <a:rPr lang="nl-NL">
                <a:ea typeface="Calibri"/>
                <a:cs typeface="Calibri"/>
              </a:rPr>
              <a:t>Uniformiteit doorheen verschillende locaties/zones</a:t>
            </a:r>
          </a:p>
          <a:p>
            <a:r>
              <a:rPr lang="nl-NL">
                <a:ea typeface="Calibri"/>
                <a:cs typeface="Calibri"/>
              </a:rPr>
              <a:t>Betrekken van schoonmaakmedewerkers</a:t>
            </a:r>
          </a:p>
          <a:p>
            <a:pPr marL="0" indent="0">
              <a:buNone/>
            </a:pPr>
            <a:endParaRPr lang="nl-NL">
              <a:ea typeface="Calibri"/>
              <a:cs typeface="Calibri"/>
            </a:endParaRPr>
          </a:p>
          <a:p>
            <a:endParaRPr lang="nl-NL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2581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94850C-1723-90CB-947B-0411AD8C6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>
                <a:ea typeface="Calibri"/>
                <a:cs typeface="Calibri"/>
              </a:rPr>
              <a:t>Vertrekken vanuit risicoanalyse</a:t>
            </a:r>
            <a:endParaRPr lang="nl-NL"/>
          </a:p>
          <a:p>
            <a:r>
              <a:rPr lang="nl-NL">
                <a:ea typeface="Calibri"/>
                <a:cs typeface="Calibri"/>
              </a:rPr>
              <a:t>WZC indelen in zones o.b.v.</a:t>
            </a:r>
          </a:p>
          <a:p>
            <a:pPr lvl="1"/>
            <a:r>
              <a:rPr lang="nl-NL">
                <a:ea typeface="Calibri"/>
                <a:cs typeface="Calibri"/>
              </a:rPr>
              <a:t>Geografisch: laag </a:t>
            </a:r>
            <a:r>
              <a:rPr lang="nl-NL" err="1">
                <a:ea typeface="Calibri"/>
                <a:cs typeface="Calibri"/>
              </a:rPr>
              <a:t>vs</a:t>
            </a:r>
            <a:r>
              <a:rPr lang="nl-NL">
                <a:ea typeface="Calibri"/>
                <a:cs typeface="Calibri"/>
              </a:rPr>
              <a:t> (zeer) hoog infectierisico</a:t>
            </a:r>
          </a:p>
          <a:p>
            <a:pPr lvl="1"/>
            <a:r>
              <a:rPr lang="nl-NL">
                <a:ea typeface="Calibri"/>
                <a:cs typeface="Calibri"/>
              </a:rPr>
              <a:t>Risiconiveau van materiaal: onrechtstreeks </a:t>
            </a:r>
            <a:r>
              <a:rPr lang="nl-NL" err="1">
                <a:ea typeface="Calibri"/>
                <a:cs typeface="Calibri"/>
              </a:rPr>
              <a:t>vs</a:t>
            </a:r>
            <a:r>
              <a:rPr lang="nl-NL">
                <a:ea typeface="Calibri"/>
                <a:cs typeface="Calibri"/>
              </a:rPr>
              <a:t> rechtstreekse rol bij overdracht</a:t>
            </a:r>
          </a:p>
          <a:p>
            <a:pPr marL="457200" lvl="1" indent="0">
              <a:buNone/>
            </a:pPr>
            <a:r>
              <a:rPr lang="nl-NL">
                <a:ea typeface="Calibri"/>
                <a:cs typeface="Calibri"/>
              </a:rPr>
              <a:t>Bijv.</a:t>
            </a:r>
          </a:p>
          <a:p>
            <a:pPr lvl="2"/>
            <a:r>
              <a:rPr lang="nl-NL">
                <a:ea typeface="Calibri"/>
                <a:cs typeface="Calibri"/>
              </a:rPr>
              <a:t>Onrechtstreeks: vloer, vensterbanken, …</a:t>
            </a:r>
          </a:p>
          <a:p>
            <a:pPr lvl="2"/>
            <a:r>
              <a:rPr lang="nl-NL">
                <a:ea typeface="Calibri"/>
                <a:cs typeface="Calibri"/>
              </a:rPr>
              <a:t>Rechtstreeks = high-</a:t>
            </a:r>
            <a:r>
              <a:rPr lang="nl-NL" err="1">
                <a:ea typeface="Calibri"/>
                <a:cs typeface="Calibri"/>
              </a:rPr>
              <a:t>touch</a:t>
            </a:r>
            <a:r>
              <a:rPr lang="nl-NL">
                <a:ea typeface="Calibri"/>
                <a:cs typeface="Calibri"/>
              </a:rPr>
              <a:t>: bedsponden, afstandsbedieningen, klinken, nachtkast, ...</a:t>
            </a:r>
          </a:p>
          <a:p>
            <a:pPr lvl="1"/>
            <a:endParaRPr lang="nl-NL">
              <a:ea typeface="Calibri"/>
              <a:cs typeface="Calibri"/>
            </a:endParaRPr>
          </a:p>
          <a:p>
            <a:pPr lvl="1"/>
            <a:endParaRPr lang="nl-NL">
              <a:ea typeface="Calibri"/>
              <a:cs typeface="Calibri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FC36C7D-BD13-E3D1-6EA1-A9C5D77B92A6}"/>
              </a:ext>
            </a:extLst>
          </p:cNvPr>
          <p:cNvSpPr txBox="1">
            <a:spLocks/>
          </p:cNvSpPr>
          <p:nvPr/>
        </p:nvSpPr>
        <p:spPr>
          <a:xfrm>
            <a:off x="840081" y="404637"/>
            <a:ext cx="10515600" cy="69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EC3E0"/>
                </a:solidFill>
                <a:latin typeface="GILROY-SEMIBOLD"/>
                <a:ea typeface="+mj-ea"/>
                <a:cs typeface="+mj-cs"/>
              </a:defRPr>
            </a:lvl1pPr>
          </a:lstStyle>
          <a:p>
            <a:r>
              <a:rPr lang="nl-NL" sz="3600"/>
              <a:t>Schoonmaakprotocol opstellen</a:t>
            </a:r>
          </a:p>
        </p:txBody>
      </p:sp>
    </p:spTree>
    <p:extLst>
      <p:ext uri="{BB962C8B-B14F-4D97-AF65-F5344CB8AC3E}">
        <p14:creationId xmlns:p14="http://schemas.microsoft.com/office/powerpoint/2010/main" val="2268074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B55D9EE1-8632-4221-C918-E02148553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2480" y="347069"/>
            <a:ext cx="7141633" cy="5690540"/>
          </a:xfr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A3719A55-4147-2BA4-D868-174EA16BF02C}"/>
              </a:ext>
            </a:extLst>
          </p:cNvPr>
          <p:cNvSpPr/>
          <p:nvPr/>
        </p:nvSpPr>
        <p:spPr>
          <a:xfrm>
            <a:off x="2445926" y="724369"/>
            <a:ext cx="1382888" cy="8090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3D69613E-BA1C-7716-FD35-9E6A0E0A8E15}"/>
              </a:ext>
            </a:extLst>
          </p:cNvPr>
          <p:cNvSpPr/>
          <p:nvPr/>
        </p:nvSpPr>
        <p:spPr>
          <a:xfrm>
            <a:off x="3828815" y="724369"/>
            <a:ext cx="1467554" cy="8090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29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BD2C0-CF17-4F38-8DB7-272B2266A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973C10-5FE9-436D-971A-098FE6681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0F983EF-8756-4B90-880F-CEB910F31F61}"/>
              </a:ext>
            </a:extLst>
          </p:cNvPr>
          <p:cNvSpPr txBox="1">
            <a:spLocks/>
          </p:cNvSpPr>
          <p:nvPr/>
        </p:nvSpPr>
        <p:spPr>
          <a:xfrm>
            <a:off x="2476500" y="1938251"/>
            <a:ext cx="9715500" cy="4919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nl-BE" sz="4400">
                <a:solidFill>
                  <a:schemeClr val="tx1"/>
                </a:solidFill>
                <a:latin typeface="Calibri"/>
                <a:cs typeface="Calibri"/>
              </a:rPr>
              <a:t>Lopende projecten HOST </a:t>
            </a:r>
            <a:r>
              <a:rPr lang="nl-BE" sz="4400" err="1">
                <a:solidFill>
                  <a:schemeClr val="tx1"/>
                </a:solidFill>
                <a:latin typeface="Calibri"/>
                <a:cs typeface="Calibri"/>
              </a:rPr>
              <a:t>TRIaz</a:t>
            </a:r>
            <a:endParaRPr lang="nl-NL" err="1"/>
          </a:p>
        </p:txBody>
      </p:sp>
    </p:spTree>
    <p:extLst>
      <p:ext uri="{BB962C8B-B14F-4D97-AF65-F5344CB8AC3E}">
        <p14:creationId xmlns:p14="http://schemas.microsoft.com/office/powerpoint/2010/main" val="3693404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6E66FCCE-149C-CD8A-6184-9F81600C5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99" t="69808" r="34964" b="12308"/>
          <a:stretch/>
        </p:blipFill>
        <p:spPr>
          <a:xfrm>
            <a:off x="644541" y="1035569"/>
            <a:ext cx="9783630" cy="2983043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2DE3B2E-D056-8455-B8B0-F931EC0344A9}"/>
              </a:ext>
            </a:extLst>
          </p:cNvPr>
          <p:cNvSpPr txBox="1"/>
          <p:nvPr/>
        </p:nvSpPr>
        <p:spPr>
          <a:xfrm>
            <a:off x="893703" y="4016962"/>
            <a:ext cx="701792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ea typeface="Calibri"/>
                <a:cs typeface="Calibri"/>
              </a:rPr>
              <a:t>Zone 1: laag risico; bijv. administratieve ruimten,  gangen onthaal</a:t>
            </a:r>
            <a:endParaRPr lang="nl-NL"/>
          </a:p>
          <a:p>
            <a:r>
              <a:rPr lang="nl-NL">
                <a:ea typeface="Calibri"/>
                <a:cs typeface="Calibri"/>
              </a:rPr>
              <a:t>Zone 2: matig risico; bijv. bewonerskamer, liften, gemeenschappelijke ruimten (bijv. ergo)</a:t>
            </a:r>
          </a:p>
          <a:p>
            <a:endParaRPr lang="nl-NL">
              <a:ea typeface="Calibri"/>
              <a:cs typeface="Calibri"/>
            </a:endParaRPr>
          </a:p>
          <a:p>
            <a:r>
              <a:rPr lang="nl-NL">
                <a:ea typeface="Calibri"/>
                <a:cs typeface="Calibri"/>
              </a:rPr>
              <a:t>NK: niet-kritisch = low-</a:t>
            </a:r>
            <a:r>
              <a:rPr lang="nl-NL" err="1">
                <a:ea typeface="Calibri"/>
                <a:cs typeface="Calibri"/>
              </a:rPr>
              <a:t>touch</a:t>
            </a:r>
            <a:r>
              <a:rPr lang="nl-NL">
                <a:ea typeface="Calibri"/>
                <a:cs typeface="Calibri"/>
              </a:rPr>
              <a:t> (weinig overdrachtsrisico)</a:t>
            </a:r>
            <a:endParaRPr lang="nl-NL"/>
          </a:p>
          <a:p>
            <a:r>
              <a:rPr lang="nl-NL">
                <a:ea typeface="Calibri"/>
                <a:cs typeface="Calibri"/>
              </a:rPr>
              <a:t>K: kritisch = high-</a:t>
            </a:r>
            <a:r>
              <a:rPr lang="nl-NL" err="1">
                <a:ea typeface="Calibri"/>
                <a:cs typeface="Calibri"/>
              </a:rPr>
              <a:t>touch</a:t>
            </a:r>
            <a:r>
              <a:rPr lang="nl-NL">
                <a:ea typeface="Calibri"/>
                <a:cs typeface="Calibri"/>
              </a:rPr>
              <a:t> (overdrachtsrisico)</a:t>
            </a:r>
          </a:p>
          <a:p>
            <a:endParaRPr lang="nl-NL">
              <a:ea typeface="Calibri"/>
              <a:cs typeface="Calibri"/>
            </a:endParaRPr>
          </a:p>
          <a:p>
            <a:r>
              <a:rPr lang="nl-NL">
                <a:ea typeface="Calibri"/>
                <a:cs typeface="Calibri"/>
              </a:rPr>
              <a:t>A: reinigen</a:t>
            </a:r>
            <a:endParaRPr lang="nl-NL"/>
          </a:p>
          <a:p>
            <a:r>
              <a:rPr lang="nl-NL">
                <a:ea typeface="Calibri"/>
                <a:cs typeface="Calibri"/>
              </a:rPr>
              <a:t>B: reinigen en desinfectie overwegen</a:t>
            </a:r>
          </a:p>
          <a:p>
            <a:r>
              <a:rPr lang="nl-NL">
                <a:ea typeface="Calibri"/>
                <a:cs typeface="Calibri"/>
              </a:rPr>
              <a:t>C: reinigen en desinfectie noodzakelijk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9FBAFDF-0B9C-A0F0-A5A5-C4E13CD9B9B9}"/>
              </a:ext>
            </a:extLst>
          </p:cNvPr>
          <p:cNvSpPr/>
          <p:nvPr/>
        </p:nvSpPr>
        <p:spPr>
          <a:xfrm>
            <a:off x="893703" y="3386666"/>
            <a:ext cx="9238073" cy="3480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4F38AB6-6B09-388F-1B52-4E8730BCD45E}"/>
              </a:ext>
            </a:extLst>
          </p:cNvPr>
          <p:cNvCxnSpPr/>
          <p:nvPr/>
        </p:nvCxnSpPr>
        <p:spPr>
          <a:xfrm flipH="1" flipV="1">
            <a:off x="1900061" y="898173"/>
            <a:ext cx="506118" cy="158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6C299FEE-38F3-8BB2-5C2A-B2A93A8ABA17}"/>
              </a:ext>
            </a:extLst>
          </p:cNvPr>
          <p:cNvSpPr txBox="1"/>
          <p:nvPr/>
        </p:nvSpPr>
        <p:spPr>
          <a:xfrm>
            <a:off x="1683925" y="545630"/>
            <a:ext cx="38250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ea typeface="Calibri"/>
                <a:cs typeface="Calibri"/>
              </a:rPr>
              <a:t>Bureau administratieve medewerkers</a:t>
            </a:r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2EC6376-59D7-3D55-FC13-4F0162B892AD}"/>
              </a:ext>
            </a:extLst>
          </p:cNvPr>
          <p:cNvSpPr txBox="1"/>
          <p:nvPr/>
        </p:nvSpPr>
        <p:spPr>
          <a:xfrm>
            <a:off x="8156699" y="4018630"/>
            <a:ext cx="38250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ea typeface="Calibri"/>
                <a:cs typeface="Calibri"/>
              </a:rPr>
              <a:t>Bedsponden bij bewoner met MRSA-dragerschap</a:t>
            </a:r>
            <a:endParaRPr lang="nl-NL"/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BF7334E7-40A1-2A62-6ADF-CA287EC9DCA2}"/>
              </a:ext>
            </a:extLst>
          </p:cNvPr>
          <p:cNvCxnSpPr/>
          <p:nvPr/>
        </p:nvCxnSpPr>
        <p:spPr>
          <a:xfrm flipV="1">
            <a:off x="3296355" y="922868"/>
            <a:ext cx="3557881" cy="2030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91387E3D-6A16-1B6B-FC96-FE556ABA0504}"/>
              </a:ext>
            </a:extLst>
          </p:cNvPr>
          <p:cNvSpPr txBox="1"/>
          <p:nvPr/>
        </p:nvSpPr>
        <p:spPr>
          <a:xfrm>
            <a:off x="6746881" y="386588"/>
            <a:ext cx="2743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ea typeface="Calibri"/>
                <a:cs typeface="Calibri"/>
              </a:rPr>
              <a:t>HT in gemeenschappelijke ruimten</a:t>
            </a:r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8B165AB3-AF28-D8FE-765C-3439D277B82A}"/>
              </a:ext>
            </a:extLst>
          </p:cNvPr>
          <p:cNvSpPr/>
          <p:nvPr/>
        </p:nvSpPr>
        <p:spPr>
          <a:xfrm>
            <a:off x="894479" y="3066814"/>
            <a:ext cx="9237298" cy="3198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CE5A25F2-BFFA-F6EA-987A-D83FDD4F884E}"/>
              </a:ext>
            </a:extLst>
          </p:cNvPr>
          <p:cNvCxnSpPr/>
          <p:nvPr/>
        </p:nvCxnSpPr>
        <p:spPr>
          <a:xfrm>
            <a:off x="7754165" y="2978239"/>
            <a:ext cx="943336" cy="1001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24778-B93B-2DAF-B947-F2EB16FEB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Implementatie</a:t>
            </a:r>
            <a:br>
              <a:rPr lang="nl-NL"/>
            </a:br>
            <a:r>
              <a:rPr lang="nl-NL"/>
              <a:t>Middelen beschikbaar stellen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3A6ED7-2373-2E7E-EB78-3AF5C4F9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2900"/>
            <a:ext cx="10515600" cy="44640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ea typeface="Calibri"/>
                <a:cs typeface="Calibri"/>
              </a:rPr>
              <a:t>Producten voor reinigen en desinfecteren</a:t>
            </a:r>
          </a:p>
          <a:p>
            <a:r>
              <a:rPr lang="nl-NL">
                <a:ea typeface="Calibri"/>
                <a:cs typeface="Calibri"/>
              </a:rPr>
              <a:t>Uniforme werkwagens</a:t>
            </a:r>
          </a:p>
          <a:p>
            <a:r>
              <a:rPr lang="nl-NL">
                <a:ea typeface="Calibri"/>
                <a:cs typeface="Calibri"/>
              </a:rPr>
              <a:t>Evt. automatische doseersystemen</a:t>
            </a:r>
          </a:p>
          <a:p>
            <a:r>
              <a:rPr lang="nl-NL" b="1">
                <a:ea typeface="Calibri"/>
                <a:cs typeface="Calibri"/>
              </a:rPr>
              <a:t>Ergonomie</a:t>
            </a:r>
          </a:p>
          <a:p>
            <a:r>
              <a:rPr lang="nl-NL">
                <a:ea typeface="Calibri"/>
                <a:cs typeface="Calibri"/>
              </a:rPr>
              <a:t>Tijd – </a:t>
            </a:r>
            <a:r>
              <a:rPr lang="nl-NL" err="1">
                <a:ea typeface="Calibri"/>
                <a:cs typeface="Calibri"/>
              </a:rPr>
              <a:t>FTE's</a:t>
            </a:r>
            <a:r>
              <a:rPr lang="nl-NL">
                <a:ea typeface="Calibri"/>
                <a:cs typeface="Calibri"/>
              </a:rPr>
              <a:t> </a:t>
            </a:r>
            <a:r>
              <a:rPr lang="nl-NL" err="1">
                <a:ea typeface="Calibri"/>
                <a:cs typeface="Calibri"/>
              </a:rPr>
              <a:t>i.f.v</a:t>
            </a:r>
            <a:r>
              <a:rPr lang="nl-NL">
                <a:ea typeface="Calibri"/>
                <a:cs typeface="Calibri"/>
              </a:rPr>
              <a:t>. schoonmaakprotocol</a:t>
            </a:r>
          </a:p>
          <a:p>
            <a:r>
              <a:rPr lang="nl-NL">
                <a:ea typeface="Calibri"/>
                <a:cs typeface="Calibri"/>
              </a:rPr>
              <a:t>Leidinggevende/verantwoordelijke </a:t>
            </a:r>
          </a:p>
          <a:p>
            <a:pPr lvl="1"/>
            <a:r>
              <a:rPr lang="nl-NL">
                <a:ea typeface="Calibri"/>
                <a:cs typeface="Calibri"/>
              </a:rPr>
              <a:t>Opleiding, opvolging en bijsturing</a:t>
            </a:r>
          </a:p>
        </p:txBody>
      </p:sp>
    </p:spTree>
    <p:extLst>
      <p:ext uri="{BB962C8B-B14F-4D97-AF65-F5344CB8AC3E}">
        <p14:creationId xmlns:p14="http://schemas.microsoft.com/office/powerpoint/2010/main" val="2204745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707F8-02AF-A5E3-3511-EF1C238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314"/>
            <a:ext cx="10515600" cy="698903"/>
          </a:xfrm>
        </p:spPr>
        <p:txBody>
          <a:bodyPr>
            <a:normAutofit fontScale="90000"/>
          </a:bodyPr>
          <a:lstStyle/>
          <a:p>
            <a:r>
              <a:rPr lang="nl-NL"/>
              <a:t>Implementatie</a:t>
            </a:r>
            <a:br>
              <a:rPr lang="nl-NL"/>
            </a:br>
            <a:r>
              <a:rPr lang="nl-NL"/>
              <a:t>Opleiding van schoonmaakmedewerkers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013DA7-74D4-55DB-75C8-5271F2F58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044"/>
            <a:ext cx="10515600" cy="47933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ea typeface="Calibri"/>
                <a:cs typeface="Calibri"/>
              </a:rPr>
              <a:t>Kennis van schoonmaakprotocol</a:t>
            </a:r>
          </a:p>
          <a:p>
            <a:r>
              <a:rPr lang="nl-NL">
                <a:ea typeface="Calibri"/>
                <a:cs typeface="Calibri"/>
              </a:rPr>
              <a:t>Achtergrondinformatie: HET WAAROM </a:t>
            </a:r>
          </a:p>
          <a:p>
            <a:r>
              <a:rPr lang="nl-NL">
                <a:ea typeface="Calibri"/>
                <a:cs typeface="Calibri"/>
              </a:rPr>
              <a:t>Informatie/procedure VISUALISEREN</a:t>
            </a:r>
          </a:p>
          <a:p>
            <a:pPr lvl="1"/>
            <a:r>
              <a:rPr lang="nl-NL">
                <a:ea typeface="Calibri"/>
                <a:cs typeface="Calibri"/>
              </a:rPr>
              <a:t>Bijv. vouwtechniek</a:t>
            </a:r>
          </a:p>
          <a:p>
            <a:pPr lvl="1"/>
            <a:r>
              <a:rPr lang="nl-NL">
                <a:ea typeface="Calibri"/>
                <a:cs typeface="Calibri"/>
              </a:rPr>
              <a:t>Anderstaligen</a:t>
            </a:r>
          </a:p>
          <a:p>
            <a:pPr lvl="1"/>
            <a:r>
              <a:rPr lang="nl-NL" err="1">
                <a:ea typeface="Calibri"/>
                <a:cs typeface="Calibri"/>
              </a:rPr>
              <a:t>Begrijpbaar</a:t>
            </a:r>
            <a:endParaRPr lang="nl-NL">
              <a:ea typeface="Calibri"/>
              <a:cs typeface="Calibri"/>
            </a:endParaRPr>
          </a:p>
          <a:p>
            <a:r>
              <a:rPr lang="nl-NL">
                <a:ea typeface="Calibri"/>
                <a:cs typeface="Calibri"/>
              </a:rPr>
              <a:t>E-</a:t>
            </a:r>
            <a:r>
              <a:rPr lang="nl-NL" err="1">
                <a:ea typeface="Calibri"/>
                <a:cs typeface="Calibri"/>
              </a:rPr>
              <a:t>learning</a:t>
            </a:r>
            <a:endParaRPr lang="nl-NL">
              <a:ea typeface="Calibri"/>
              <a:cs typeface="Calibri"/>
            </a:endParaRPr>
          </a:p>
          <a:p>
            <a:r>
              <a:rPr lang="nl-NL">
                <a:ea typeface="Calibri"/>
                <a:cs typeface="Calibri"/>
              </a:rPr>
              <a:t>Begeleiding op de werkvloer</a:t>
            </a:r>
          </a:p>
          <a:p>
            <a:r>
              <a:rPr lang="nl-NL">
                <a:ea typeface="Calibri"/>
                <a:cs typeface="Calibri"/>
              </a:rPr>
              <a:t>Ondersteunende </a:t>
            </a:r>
            <a:r>
              <a:rPr lang="nl-NL" err="1">
                <a:ea typeface="Calibri"/>
                <a:cs typeface="Calibri"/>
              </a:rPr>
              <a:t>pancartes</a:t>
            </a:r>
            <a:r>
              <a:rPr lang="nl-NL">
                <a:ea typeface="Calibri"/>
                <a:cs typeface="Calibri"/>
              </a:rPr>
              <a:t>/taakkaarten (samenvatting protocol)</a:t>
            </a:r>
          </a:p>
        </p:txBody>
      </p:sp>
    </p:spTree>
    <p:extLst>
      <p:ext uri="{BB962C8B-B14F-4D97-AF65-F5344CB8AC3E}">
        <p14:creationId xmlns:p14="http://schemas.microsoft.com/office/powerpoint/2010/main" val="999712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D0B740BF-1344-1E7A-6658-97A731727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7" t="19617" r="51823" b="7655"/>
          <a:stretch/>
        </p:blipFill>
        <p:spPr>
          <a:xfrm>
            <a:off x="43710" y="2330"/>
            <a:ext cx="5307545" cy="6767378"/>
          </a:xfrm>
          <a:prstGeom prst="rect">
            <a:avLst/>
          </a:prstGeom>
        </p:spPr>
      </p:pic>
      <p:pic>
        <p:nvPicPr>
          <p:cNvPr id="3" name="Afbeelding 2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6767E425-D347-236C-5AFA-24C587893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25" t="16066" r="52115" b="9141"/>
          <a:stretch/>
        </p:blipFill>
        <p:spPr>
          <a:xfrm>
            <a:off x="5731329" y="2835"/>
            <a:ext cx="5048139" cy="68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2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, elektronica, schermopname, software&#10;&#10;Automatisch gegenereerde beschrijving">
            <a:extLst>
              <a:ext uri="{FF2B5EF4-FFF2-40B4-BE49-F238E27FC236}">
                <a16:creationId xmlns:a16="http://schemas.microsoft.com/office/drawing/2014/main" id="{FC0F2081-A0FC-0387-FA29-59DE0CE11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596" t="9912" r="33846" b="3363"/>
          <a:stretch/>
        </p:blipFill>
        <p:spPr>
          <a:xfrm>
            <a:off x="122118" y="2096"/>
            <a:ext cx="4904708" cy="6854987"/>
          </a:xfrm>
        </p:spPr>
      </p:pic>
      <p:pic>
        <p:nvPicPr>
          <p:cNvPr id="5" name="Afbeelding 4" descr="Afbeelding met tekst, schermopname, software, Webpagina&#10;&#10;Automatisch gegenereerde beschrijving">
            <a:extLst>
              <a:ext uri="{FF2B5EF4-FFF2-40B4-BE49-F238E27FC236}">
                <a16:creationId xmlns:a16="http://schemas.microsoft.com/office/drawing/2014/main" id="{C043E28C-45AE-9B7F-6EC4-38FFF4D933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57" t="10656" r="33857" b="6824"/>
          <a:stretch/>
        </p:blipFill>
        <p:spPr>
          <a:xfrm>
            <a:off x="5568043" y="-27214"/>
            <a:ext cx="5428595" cy="688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3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99537-8394-1AC3-35BD-B692A4F2A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Monitoring en feedback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E99022-7E82-9D56-B5C6-2CECE91A9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>
              <a:ea typeface="Calibri"/>
              <a:cs typeface="Calibri"/>
            </a:endParaRPr>
          </a:p>
          <a:p>
            <a:endParaRPr lang="nl-NL">
              <a:ea typeface="Calibri"/>
              <a:cs typeface="Calibri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FB95AE3-B629-E645-2CBD-D6C21E13D358}"/>
              </a:ext>
            </a:extLst>
          </p:cNvPr>
          <p:cNvSpPr txBox="1">
            <a:spLocks/>
          </p:cNvSpPr>
          <p:nvPr/>
        </p:nvSpPr>
        <p:spPr>
          <a:xfrm>
            <a:off x="838200" y="1468308"/>
            <a:ext cx="10515600" cy="48968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ea typeface="Calibri"/>
                <a:cs typeface="Calibri"/>
              </a:rPr>
              <a:t>Visuele controle</a:t>
            </a:r>
          </a:p>
          <a:p>
            <a:r>
              <a:rPr lang="nl-NL">
                <a:ea typeface="Calibri"/>
                <a:cs typeface="Calibri"/>
              </a:rPr>
              <a:t>Checklijst met structurele en procesindicatoren</a:t>
            </a:r>
          </a:p>
          <a:p>
            <a:r>
              <a:rPr lang="nl-NL">
                <a:ea typeface="Calibri"/>
                <a:cs typeface="Calibri"/>
              </a:rPr>
              <a:t>UV kit</a:t>
            </a:r>
          </a:p>
          <a:p>
            <a:pPr marL="0" indent="0">
              <a:buNone/>
            </a:pPr>
            <a:endParaRPr lang="nl-NL">
              <a:ea typeface="Calibri"/>
              <a:cs typeface="Calibri"/>
            </a:endParaRPr>
          </a:p>
          <a:p>
            <a:r>
              <a:rPr lang="nl-NL" i="1">
                <a:ea typeface="Calibri"/>
                <a:cs typeface="Calibri"/>
              </a:rPr>
              <a:t>ATP-metingen</a:t>
            </a:r>
          </a:p>
          <a:p>
            <a:endParaRPr lang="nl-NL">
              <a:ea typeface="Calibri"/>
              <a:cs typeface="Calibri"/>
            </a:endParaRPr>
          </a:p>
        </p:txBody>
      </p:sp>
      <p:pic>
        <p:nvPicPr>
          <p:cNvPr id="6" name="Afbeelding 5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C2363C7B-7155-8CA4-8A05-155B9BC7E5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983" t="26087" r="3093" b="40942"/>
          <a:stretch/>
        </p:blipFill>
        <p:spPr>
          <a:xfrm>
            <a:off x="8632037" y="2548635"/>
            <a:ext cx="2344814" cy="1760730"/>
          </a:xfrm>
          <a:prstGeom prst="rect">
            <a:avLst/>
          </a:prstGeom>
        </p:spPr>
      </p:pic>
      <p:pic>
        <p:nvPicPr>
          <p:cNvPr id="4" name="Afbeelding 3" descr="3M LM1: De beste oplossing voor hygiënecontrole in uw bedrijf of  laboratorium - Ledtechno.be">
            <a:extLst>
              <a:ext uri="{FF2B5EF4-FFF2-40B4-BE49-F238E27FC236}">
                <a16:creationId xmlns:a16="http://schemas.microsoft.com/office/drawing/2014/main" id="{64B04A9B-4E4B-A47B-3B02-56664A8D89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1" t="5046" r="28866" b="1835"/>
          <a:stretch/>
        </p:blipFill>
        <p:spPr>
          <a:xfrm>
            <a:off x="3181586" y="3971234"/>
            <a:ext cx="1404598" cy="191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19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116FB-3217-6282-8D0E-3244526A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6830"/>
            <a:ext cx="10515600" cy="698903"/>
          </a:xfrm>
        </p:spPr>
        <p:txBody>
          <a:bodyPr>
            <a:normAutofit fontScale="90000"/>
          </a:bodyPr>
          <a:lstStyle/>
          <a:p>
            <a:r>
              <a:rPr lang="nl-NL"/>
              <a:t>Voorstel: </a:t>
            </a:r>
            <a:br>
              <a:rPr lang="nl-NL"/>
            </a:br>
            <a:r>
              <a:rPr lang="nl-NL"/>
              <a:t>werkgroep E-</a:t>
            </a:r>
            <a:r>
              <a:rPr lang="nl-NL" err="1"/>
              <a:t>learning</a:t>
            </a:r>
            <a:r>
              <a:rPr lang="nl-NL"/>
              <a:t> &amp; beeldmateriaal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F9FCAD-9A8D-9FFC-DE2F-9200F376C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2900"/>
            <a:ext cx="10515600" cy="44640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ea typeface="Calibri"/>
                <a:cs typeface="Calibri"/>
              </a:rPr>
              <a:t>Bijv. </a:t>
            </a:r>
            <a:r>
              <a:rPr lang="nl">
                <a:ea typeface="+mn-lt"/>
                <a:cs typeface="+mn-lt"/>
                <a:hlinkClick r:id="rId2"/>
              </a:rPr>
              <a:t>E-learning schoonmaak SAT (vragen)</a:t>
            </a:r>
            <a:endParaRPr lang="nl-NL"/>
          </a:p>
          <a:p>
            <a:r>
              <a:rPr lang="nl-NL">
                <a:ea typeface="Calibri"/>
                <a:cs typeface="Calibri"/>
              </a:rPr>
              <a:t>Doel werkgroep:</a:t>
            </a:r>
          </a:p>
          <a:p>
            <a:pPr lvl="1"/>
            <a:r>
              <a:rPr lang="nl-NL">
                <a:solidFill>
                  <a:srgbClr val="000000"/>
                </a:solidFill>
                <a:cs typeface="Calibri"/>
              </a:rPr>
              <a:t>Moeilijkheden bij vertalen van de richtlijnen uitklaren (evt. a.d.h.v. </a:t>
            </a:r>
            <a:r>
              <a:rPr lang="nl-NL" err="1">
                <a:solidFill>
                  <a:srgbClr val="000000"/>
                </a:solidFill>
                <a:cs typeface="Calibri"/>
              </a:rPr>
              <a:t>plaatsbezoeken</a:t>
            </a:r>
            <a:r>
              <a:rPr lang="nl-NL">
                <a:solidFill>
                  <a:srgbClr val="000000"/>
                </a:solidFill>
                <a:cs typeface="Calibri"/>
              </a:rPr>
              <a:t>) </a:t>
            </a:r>
            <a:endParaRPr lang="nl-NL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r>
              <a:rPr lang="nl-NL">
                <a:solidFill>
                  <a:srgbClr val="000000"/>
                </a:solidFill>
                <a:cs typeface="Calibri"/>
              </a:rPr>
              <a:t>Opstellen E-</a:t>
            </a:r>
            <a:r>
              <a:rPr lang="nl-NL" err="1">
                <a:solidFill>
                  <a:srgbClr val="000000"/>
                </a:solidFill>
                <a:cs typeface="Calibri"/>
              </a:rPr>
              <a:t>learning</a:t>
            </a:r>
            <a:r>
              <a:rPr lang="nl-NL">
                <a:solidFill>
                  <a:srgbClr val="000000"/>
                </a:solidFill>
                <a:cs typeface="Calibri"/>
              </a:rPr>
              <a:t> voor schoonmaakmedewerkers in WZC</a:t>
            </a:r>
            <a:endParaRPr lang="nl-NL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r>
              <a:rPr lang="nl-NL">
                <a:solidFill>
                  <a:srgbClr val="000000"/>
                </a:solidFill>
                <a:ea typeface="Calibri"/>
                <a:cs typeface="Calibri"/>
              </a:rPr>
              <a:t>Beeldmateriaal aanreiken </a:t>
            </a:r>
          </a:p>
          <a:p>
            <a:pPr lvl="1"/>
            <a:endParaRPr lang="nl-NL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nl-NL">
                <a:solidFill>
                  <a:srgbClr val="FF0000"/>
                </a:solidFill>
                <a:ea typeface="Calibri"/>
                <a:cs typeface="Calibri"/>
              </a:rPr>
              <a:t>Samenwerking HOST ZWL en Departement Zorg voor ontwikkeling e-</a:t>
            </a:r>
            <a:r>
              <a:rPr lang="nl-NL" err="1">
                <a:solidFill>
                  <a:srgbClr val="FF0000"/>
                </a:solidFill>
                <a:ea typeface="Calibri"/>
                <a:cs typeface="Calibri"/>
              </a:rPr>
              <a:t>learning</a:t>
            </a:r>
            <a:r>
              <a:rPr lang="nl-NL">
                <a:solidFill>
                  <a:srgbClr val="FF0000"/>
                </a:solidFill>
                <a:ea typeface="Calibri"/>
                <a:cs typeface="Calibri"/>
              </a:rPr>
              <a:t> en opleidingsmateriaal (beeldmateriaal) gericht op schoonmaakmedewerkers – januari 2024</a:t>
            </a:r>
          </a:p>
          <a:p>
            <a:pPr lvl="1"/>
            <a:endParaRPr lang="nl-NL">
              <a:solidFill>
                <a:srgbClr val="000000"/>
              </a:solidFill>
              <a:ea typeface="Calibri"/>
              <a:cs typeface="Calibri"/>
            </a:endParaRPr>
          </a:p>
          <a:p>
            <a:endParaRPr lang="nl-NL">
              <a:solidFill>
                <a:srgbClr val="FF0000"/>
              </a:solidFill>
              <a:ea typeface="Calibri"/>
              <a:cs typeface="Calibri"/>
            </a:endParaRPr>
          </a:p>
          <a:p>
            <a:endParaRPr lang="nl-NL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602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E0566-3B8F-436B-5A77-BB569F919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5e klankbordgroep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E5FCC1-4484-DFE8-DF00-68178CAF1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solidFill>
                  <a:srgbClr val="000000"/>
                </a:solidFill>
                <a:latin typeface="Calibri"/>
                <a:cs typeface="Calibri"/>
              </a:rPr>
              <a:t>Donderdag 21-3-2024 </a:t>
            </a:r>
            <a:endParaRPr lang="nl-NL"/>
          </a:p>
          <a:p>
            <a:r>
              <a:rPr lang="nl-NL">
                <a:solidFill>
                  <a:srgbClr val="000000"/>
                </a:solidFill>
                <a:latin typeface="Calibri"/>
                <a:cs typeface="Calibri"/>
              </a:rPr>
              <a:t>14:00 - 16:00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3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F6CF1-1BE7-468D-8F49-69168D3F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214" y="619126"/>
            <a:ext cx="5470390" cy="726461"/>
          </a:xfrm>
        </p:spPr>
        <p:txBody>
          <a:bodyPr>
            <a:normAutofit fontScale="90000"/>
          </a:bodyPr>
          <a:lstStyle/>
          <a:p>
            <a:r>
              <a:rPr lang="nl-BE"/>
              <a:t>Opleiding referentie-verpleegkundige IPC in WZC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E88F99-1EB2-4D21-91EB-2E39CF23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343061"/>
            <a:ext cx="11584259" cy="50291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BE" sz="2600">
              <a:latin typeface="Gilroy"/>
            </a:endParaRPr>
          </a:p>
          <a:p>
            <a:endParaRPr lang="nl-BE" sz="2600">
              <a:latin typeface="Gilroy"/>
              <a:cs typeface="Calibri" panose="020F0502020204030204"/>
            </a:endParaRPr>
          </a:p>
          <a:p>
            <a:endParaRPr lang="nl-BE" sz="2600">
              <a:latin typeface="Gilroy"/>
              <a:cs typeface="Calibri" panose="020F0502020204030204"/>
            </a:endParaRPr>
          </a:p>
          <a:p>
            <a:pPr marL="0" indent="0" fontAlgn="base">
              <a:buNone/>
            </a:pPr>
            <a:endParaRPr lang="nl-BE" b="1">
              <a:cs typeface="Calibri" panose="020F0502020204030204"/>
            </a:endParaRPr>
          </a:p>
          <a:p>
            <a:pPr marL="0" indent="0" fontAlgn="base">
              <a:buNone/>
            </a:pPr>
            <a:endParaRPr lang="nl-BE">
              <a:cs typeface="Calibri" panose="020F0502020204030204"/>
            </a:endParaRPr>
          </a:p>
          <a:p>
            <a:pPr fontAlgn="base"/>
            <a:endParaRPr lang="en-US">
              <a:cs typeface="Calibri" panose="020F0502020204030204"/>
            </a:endParaRPr>
          </a:p>
          <a:p>
            <a:endParaRPr lang="nl-BE">
              <a:cs typeface="Calibri" panose="020F0502020204030204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6AF59A4-1CB5-0985-FA00-5C8BD9F4C645}"/>
              </a:ext>
            </a:extLst>
          </p:cNvPr>
          <p:cNvSpPr txBox="1"/>
          <p:nvPr/>
        </p:nvSpPr>
        <p:spPr>
          <a:xfrm>
            <a:off x="6687670" y="4733365"/>
            <a:ext cx="52353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cs typeface="Calibri"/>
              </a:rPr>
              <a:t>+ </a:t>
            </a:r>
            <a:r>
              <a:rPr lang="nl-NL" b="1">
                <a:cs typeface="Calibri"/>
              </a:rPr>
              <a:t>2 terugkommomenten </a:t>
            </a:r>
            <a:r>
              <a:rPr lang="nl-NL">
                <a:cs typeface="Calibri"/>
              </a:rPr>
              <a:t>in januari en april 2024   </a:t>
            </a:r>
          </a:p>
          <a:p>
            <a:r>
              <a:rPr lang="nl-NL">
                <a:cs typeface="Calibri"/>
              </a:rPr>
              <a:t>opvolging verbeterprojecten </a:t>
            </a:r>
          </a:p>
        </p:txBody>
      </p:sp>
      <p:pic>
        <p:nvPicPr>
          <p:cNvPr id="5" name="Afbeelding 4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CAF8DEE6-FCFF-4746-D706-D3FC94D86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565" y="1710359"/>
            <a:ext cx="5235388" cy="291733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C33878A-0EC3-4425-F7BE-4A3ACD845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69" y="54583"/>
            <a:ext cx="6096000" cy="1860884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2B7672E7-32CF-34B1-56DE-F89BD92D2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2" y="1864835"/>
            <a:ext cx="6263268" cy="3119039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EBD161E9-765A-F3BD-63EF-7A7898E7F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1" y="4945291"/>
            <a:ext cx="6263269" cy="156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8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C41A1-CA0E-22C4-49E8-E462DC20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Sensibiliseringscampagne Victor Vaccin</a:t>
            </a:r>
          </a:p>
        </p:txBody>
      </p:sp>
      <p:pic>
        <p:nvPicPr>
          <p:cNvPr id="4" name="Tijdelijke aanduiding voor inhoud 3" descr="Afbeelding met Menselijk gezicht, tekenfilm, glimlach, kleding&#10;&#10;Automatisch gegenereerde beschrijving">
            <a:extLst>
              <a:ext uri="{FF2B5EF4-FFF2-40B4-BE49-F238E27FC236}">
                <a16:creationId xmlns:a16="http://schemas.microsoft.com/office/drawing/2014/main" id="{54859436-0A23-C9CC-F427-51E8D7173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36" y="2263365"/>
            <a:ext cx="4033251" cy="4555236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DBE4CC2-C00B-7D20-A95E-1F2648B21B5B}"/>
              </a:ext>
            </a:extLst>
          </p:cNvPr>
          <p:cNvSpPr txBox="1"/>
          <p:nvPr/>
        </p:nvSpPr>
        <p:spPr>
          <a:xfrm>
            <a:off x="4422817" y="1248225"/>
            <a:ext cx="7429305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nl-NL" sz="2600" dirty="0">
                <a:latin typeface="Gilroy"/>
                <a:ea typeface="Calibri"/>
                <a:cs typeface="Calibri"/>
              </a:rPr>
              <a:t>Vaccine awareness</a:t>
            </a:r>
            <a:endParaRPr lang="en-US" dirty="0"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nl-NL" sz="2600" dirty="0">
                <a:latin typeface="Gilroy"/>
                <a:ea typeface="Calibri"/>
                <a:cs typeface="Calibri"/>
              </a:rPr>
              <a:t>Focus meningokokken- en pneumokokkenvaccin </a:t>
            </a:r>
          </a:p>
          <a:p>
            <a:pPr marL="457200" indent="-457200">
              <a:buFont typeface="Arial"/>
              <a:buChar char="•"/>
            </a:pPr>
            <a:r>
              <a:rPr lang="nl-NL" sz="2600" dirty="0">
                <a:latin typeface="Gilroy"/>
                <a:ea typeface="Calibri"/>
                <a:cs typeface="Calibri"/>
              </a:rPr>
              <a:t>Website: </a:t>
            </a:r>
            <a:r>
              <a:rPr lang="nl-NL" sz="2600" dirty="0">
                <a:latin typeface="Gilroy"/>
                <a:ea typeface="Calibri"/>
                <a:cs typeface="Calibri"/>
                <a:hlinkClick r:id="rId3"/>
              </a:rPr>
              <a:t>www.victorvaccin.be</a:t>
            </a:r>
            <a:endParaRPr lang="nl-NL" sz="2600" dirty="0">
              <a:latin typeface="Gilroy"/>
              <a:ea typeface="Calibri"/>
              <a:cs typeface="Calibri"/>
            </a:endParaRPr>
          </a:p>
          <a:p>
            <a:pPr marL="914400" lvl="1" indent="-457200">
              <a:buFont typeface="Arial"/>
              <a:buChar char="•"/>
            </a:pPr>
            <a:r>
              <a:rPr lang="nl-NL" sz="2000" dirty="0">
                <a:latin typeface="Gilroy"/>
                <a:ea typeface="Calibri"/>
                <a:cs typeface="Calibri"/>
              </a:rPr>
              <a:t>Alle vaccins aanbevolen door HGR (volgens leeftijd en situatie)</a:t>
            </a:r>
          </a:p>
          <a:p>
            <a:pPr marL="457200" indent="-457200">
              <a:buFont typeface="Arial"/>
              <a:buChar char="•"/>
            </a:pPr>
            <a:r>
              <a:rPr lang="nl-NL" sz="2600" dirty="0">
                <a:latin typeface="Gilroy"/>
                <a:ea typeface="Calibri"/>
                <a:cs typeface="Calibri"/>
              </a:rPr>
              <a:t>Sensibilisatiefilmpje </a:t>
            </a:r>
            <a:r>
              <a:rPr lang="nl-NL" sz="2600" b="1" u="sng" dirty="0">
                <a:solidFill>
                  <a:srgbClr val="002060"/>
                </a:solidFill>
                <a:latin typeface="Gilroy"/>
                <a:ea typeface="Calibri"/>
                <a:cs typeface="Calibri"/>
              </a:rPr>
              <a:t>Victor Vaccin</a:t>
            </a:r>
            <a:endParaRPr lang="nl-NL" sz="2600" b="1" u="sng" dirty="0">
              <a:solidFill>
                <a:srgbClr val="002060"/>
              </a:solidFill>
              <a:latin typeface="Gilroy"/>
            </a:endParaRPr>
          </a:p>
          <a:p>
            <a:pPr marL="742950" lvl="1" indent="-285750">
              <a:buFont typeface="Arial"/>
              <a:buChar char="•"/>
            </a:pPr>
            <a:r>
              <a:rPr lang="nl-NL" sz="2600" dirty="0" err="1">
                <a:latin typeface="Gilroy"/>
                <a:ea typeface="Calibri"/>
                <a:cs typeface="Calibri"/>
              </a:rPr>
              <a:t>Social</a:t>
            </a:r>
            <a:r>
              <a:rPr lang="nl-NL" sz="2600" dirty="0">
                <a:latin typeface="Gilroy"/>
                <a:ea typeface="Calibri"/>
                <a:cs typeface="Calibri"/>
              </a:rPr>
              <a:t> media</a:t>
            </a:r>
          </a:p>
          <a:p>
            <a:pPr marL="742950" lvl="1" indent="-285750">
              <a:buFont typeface="Arial"/>
              <a:buChar char="•"/>
            </a:pPr>
            <a:r>
              <a:rPr lang="nl-NL" sz="2600" dirty="0">
                <a:latin typeface="Gilroy"/>
                <a:ea typeface="Calibri"/>
                <a:cs typeface="Calibri"/>
              </a:rPr>
              <a:t>Wachtzalen ziekenhuizen, huisartsenpraktijken, </a:t>
            </a:r>
            <a:r>
              <a:rPr lang="nl-NL" sz="2600" dirty="0" err="1">
                <a:latin typeface="Gilroy"/>
                <a:ea typeface="Calibri"/>
                <a:cs typeface="Calibri"/>
              </a:rPr>
              <a:t>CLB's</a:t>
            </a:r>
            <a:r>
              <a:rPr lang="nl-NL" sz="2600" dirty="0">
                <a:latin typeface="Gilroy"/>
                <a:ea typeface="Calibri"/>
                <a:cs typeface="Calibri"/>
              </a:rPr>
              <a:t>, </a:t>
            </a:r>
            <a:r>
              <a:rPr lang="nl-NL" sz="2600" dirty="0" err="1">
                <a:latin typeface="Gilroy"/>
                <a:ea typeface="Calibri"/>
                <a:cs typeface="Calibri"/>
              </a:rPr>
              <a:t>Kind&amp;Gezin</a:t>
            </a:r>
            <a:r>
              <a:rPr lang="nl-NL" sz="2600" dirty="0">
                <a:latin typeface="Gilroy"/>
                <a:ea typeface="Calibri"/>
                <a:cs typeface="Calibri"/>
              </a:rPr>
              <a:t>...  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nl-NL" sz="2600" dirty="0">
                <a:latin typeface="Gilroy"/>
                <a:ea typeface="Calibri"/>
                <a:cs typeface="Calibri"/>
              </a:rPr>
              <a:t>Flyers en posters  </a:t>
            </a:r>
          </a:p>
          <a:p>
            <a:pPr marL="457200" indent="-457200">
              <a:buFont typeface="Arial"/>
              <a:buChar char="•"/>
            </a:pPr>
            <a:r>
              <a:rPr lang="nl-NL" sz="2600" dirty="0">
                <a:latin typeface="Gilroy"/>
                <a:ea typeface="Calibri"/>
                <a:cs typeface="Calibri"/>
              </a:rPr>
              <a:t>Broodzakkencampagne</a:t>
            </a:r>
          </a:p>
          <a:p>
            <a:pPr marL="457200" indent="-457200">
              <a:buFont typeface="Arial"/>
              <a:buChar char="•"/>
            </a:pPr>
            <a:r>
              <a:rPr lang="nl-NL" sz="2600" dirty="0">
                <a:latin typeface="Gilroy"/>
                <a:ea typeface="Calibri"/>
                <a:cs typeface="Calibri"/>
              </a:rPr>
              <a:t>Symposium 18/10/2023 </a:t>
            </a:r>
          </a:p>
        </p:txBody>
      </p:sp>
    </p:spTree>
    <p:extLst>
      <p:ext uri="{BB962C8B-B14F-4D97-AF65-F5344CB8AC3E}">
        <p14:creationId xmlns:p14="http://schemas.microsoft.com/office/powerpoint/2010/main" val="14503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89997-3991-6B8D-BF90-53601404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Respiratoire en NKO-infecties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9097EFB-4D4E-FBE1-B6D9-66F4E9905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cs typeface="Calibri"/>
              </a:rPr>
              <a:t>Eéngemaakt antibioticabeleid voor respiratoire en NKO-infecties</a:t>
            </a:r>
          </a:p>
          <a:p>
            <a:pPr lvl="1"/>
            <a:r>
              <a:rPr lang="nl-NL">
                <a:cs typeface="Calibri"/>
              </a:rPr>
              <a:t>Antibioticaformularia respiratoire infecties</a:t>
            </a:r>
          </a:p>
          <a:p>
            <a:pPr lvl="1"/>
            <a:r>
              <a:rPr lang="nl-NL">
                <a:cs typeface="Calibri"/>
              </a:rPr>
              <a:t>Antibioticaformularia NKO-infecties (systemische + topische antimicrobiële therapie bij NKO-infecties)</a:t>
            </a:r>
          </a:p>
          <a:p>
            <a:r>
              <a:rPr lang="nl-NL">
                <a:cs typeface="Calibri"/>
              </a:rPr>
              <a:t>Flowchart '</a:t>
            </a:r>
            <a:r>
              <a:rPr lang="nl-NL" err="1">
                <a:cs typeface="Calibri"/>
              </a:rPr>
              <a:t>delabeling</a:t>
            </a:r>
            <a:r>
              <a:rPr lang="nl-NL">
                <a:cs typeface="Calibri"/>
              </a:rPr>
              <a:t>' van IgE gemedieerde allergie voor penicillines </a:t>
            </a:r>
          </a:p>
        </p:txBody>
      </p:sp>
    </p:spTree>
    <p:extLst>
      <p:ext uri="{BB962C8B-B14F-4D97-AF65-F5344CB8AC3E}">
        <p14:creationId xmlns:p14="http://schemas.microsoft.com/office/powerpoint/2010/main" val="425746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BD2C0-CF17-4F38-8DB7-272B2266A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973C10-5FE9-436D-971A-098FE6681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0F983EF-8756-4B90-880F-CEB910F31F61}"/>
              </a:ext>
            </a:extLst>
          </p:cNvPr>
          <p:cNvSpPr txBox="1">
            <a:spLocks/>
          </p:cNvSpPr>
          <p:nvPr/>
        </p:nvSpPr>
        <p:spPr>
          <a:xfrm>
            <a:off x="2476500" y="1938251"/>
            <a:ext cx="9715500" cy="4919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nl-BE" sz="4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MRSA-beleid </a:t>
            </a:r>
          </a:p>
        </p:txBody>
      </p:sp>
    </p:spTree>
    <p:extLst>
      <p:ext uri="{BB962C8B-B14F-4D97-AF65-F5344CB8AC3E}">
        <p14:creationId xmlns:p14="http://schemas.microsoft.com/office/powerpoint/2010/main" val="59793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89997-3991-6B8D-BF90-53601404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Adviesdocument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9097EFB-4D4E-FBE1-B6D9-66F4E9905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419"/>
            <a:ext cx="10515600" cy="48968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ea typeface="Calibri"/>
                <a:cs typeface="Calibri"/>
              </a:rPr>
              <a:t>Document 'MRSA-beleid in WZC' </a:t>
            </a:r>
            <a:endParaRPr lang="nl-NL"/>
          </a:p>
          <a:p>
            <a:pPr lvl="1"/>
            <a:r>
              <a:rPr lang="nl-NL">
                <a:ea typeface="Calibri"/>
                <a:cs typeface="Calibri"/>
              </a:rPr>
              <a:t>RPZ, HOST, klankbordgroepen, Departement Zorg</a:t>
            </a:r>
          </a:p>
          <a:p>
            <a:pPr lvl="1"/>
            <a:r>
              <a:rPr lang="nl-NL">
                <a:ea typeface="Calibri"/>
                <a:cs typeface="Calibri"/>
              </a:rPr>
              <a:t>Gefinaliseerd na de 3</a:t>
            </a:r>
            <a:r>
              <a:rPr lang="nl-NL" baseline="30000">
                <a:ea typeface="Calibri"/>
                <a:cs typeface="Calibri"/>
              </a:rPr>
              <a:t>de</a:t>
            </a:r>
            <a:r>
              <a:rPr lang="nl-NL">
                <a:ea typeface="Calibri"/>
                <a:cs typeface="Calibri"/>
              </a:rPr>
              <a:t> klankbordgroep </a:t>
            </a:r>
          </a:p>
          <a:p>
            <a:r>
              <a:rPr lang="nl-NL">
                <a:ea typeface="Calibri"/>
                <a:cs typeface="Calibri"/>
              </a:rPr>
              <a:t>Via Departement Zorg </a:t>
            </a:r>
            <a:r>
              <a:rPr lang="nl-NL"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nl-NL">
                <a:ea typeface="Calibri"/>
                <a:cs typeface="Calibri"/>
              </a:rPr>
              <a:t>HGR</a:t>
            </a:r>
          </a:p>
          <a:p>
            <a:pPr lvl="1"/>
            <a:r>
              <a:rPr lang="nl-NL">
                <a:ea typeface="Calibri"/>
                <a:cs typeface="Calibri"/>
              </a:rPr>
              <a:t>Adviesdocument, </a:t>
            </a:r>
            <a:r>
              <a:rPr lang="nl-NL">
                <a:solidFill>
                  <a:srgbClr val="FF0000"/>
                </a:solidFill>
                <a:ea typeface="Calibri"/>
                <a:cs typeface="Calibri"/>
              </a:rPr>
              <a:t>eind 2023?</a:t>
            </a:r>
          </a:p>
          <a:p>
            <a:pPr lvl="1"/>
            <a:endParaRPr lang="nl-NL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nl-NL">
                <a:ea typeface="Calibri"/>
                <a:cs typeface="Calibri"/>
              </a:rPr>
              <a:t>In afwachting...</a:t>
            </a:r>
          </a:p>
          <a:p>
            <a:pPr lvl="1"/>
            <a:r>
              <a:rPr lang="nl-NL">
                <a:solidFill>
                  <a:srgbClr val="000000"/>
                </a:solidFill>
                <a:ea typeface="Calibri"/>
                <a:cs typeface="Calibri"/>
              </a:rPr>
              <a:t>Flowchart ter ondersteuning bij screening, BVM en dekolonisatie</a:t>
            </a:r>
          </a:p>
          <a:p>
            <a:pPr lvl="1"/>
            <a:endParaRPr lang="nl-NL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315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BD2C0-CF17-4F38-8DB7-272B2266A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973C10-5FE9-436D-971A-098FE6681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0F983EF-8756-4B90-880F-CEB910F31F61}"/>
              </a:ext>
            </a:extLst>
          </p:cNvPr>
          <p:cNvSpPr txBox="1">
            <a:spLocks/>
          </p:cNvSpPr>
          <p:nvPr/>
        </p:nvSpPr>
        <p:spPr>
          <a:xfrm>
            <a:off x="2476500" y="1938251"/>
            <a:ext cx="9715500" cy="4919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nl-BE" sz="4400">
                <a:solidFill>
                  <a:schemeClr val="tx1"/>
                </a:solidFill>
                <a:latin typeface="Calibri"/>
                <a:cs typeface="Calibri"/>
              </a:rPr>
              <a:t>Terugkoppeling </a:t>
            </a:r>
            <a:r>
              <a:rPr lang="nl-BE" sz="4400" err="1">
                <a:solidFill>
                  <a:schemeClr val="tx1"/>
                </a:solidFill>
                <a:latin typeface="Calibri"/>
                <a:cs typeface="Calibri"/>
              </a:rPr>
              <a:t>Q&amp;A’s</a:t>
            </a:r>
            <a:r>
              <a:rPr lang="nl-BE" sz="4400">
                <a:solidFill>
                  <a:schemeClr val="tx1"/>
                </a:solidFill>
                <a:latin typeface="Calibri"/>
                <a:cs typeface="Calibri"/>
              </a:rPr>
              <a:t> opleiding preventie en diagnostiek van UWI</a:t>
            </a:r>
          </a:p>
        </p:txBody>
      </p:sp>
    </p:spTree>
    <p:extLst>
      <p:ext uri="{BB962C8B-B14F-4D97-AF65-F5344CB8AC3E}">
        <p14:creationId xmlns:p14="http://schemas.microsoft.com/office/powerpoint/2010/main" val="28029491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b04002-c0d4-4282-969c-d631fed364e2" xsi:nil="true"/>
    <lcf76f155ced4ddcb4097134ff3c332f xmlns="d2bb6858-f7c8-4676-8d40-82df9002ebf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CB60F8EC9D8499EE529C20D9F80B5" ma:contentTypeVersion="15" ma:contentTypeDescription="Een nieuw document maken." ma:contentTypeScope="" ma:versionID="e6c9883f9c4e694ccada8cc405a93225">
  <xsd:schema xmlns:xsd="http://www.w3.org/2001/XMLSchema" xmlns:xs="http://www.w3.org/2001/XMLSchema" xmlns:p="http://schemas.microsoft.com/office/2006/metadata/properties" xmlns:ns2="d2bb6858-f7c8-4676-8d40-82df9002ebf9" xmlns:ns3="b0b04002-c0d4-4282-969c-d631fed364e2" targetNamespace="http://schemas.microsoft.com/office/2006/metadata/properties" ma:root="true" ma:fieldsID="d3ea94393439b82ef906c411284488b0" ns2:_="" ns3:_="">
    <xsd:import namespace="d2bb6858-f7c8-4676-8d40-82df9002ebf9"/>
    <xsd:import namespace="b0b04002-c0d4-4282-969c-d631fed364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b6858-f7c8-4676-8d40-82df9002eb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d58f6477-43ac-425e-9e68-0200866a51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04002-c0d4-4282-969c-d631fed364e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361ee87-8d29-443a-8936-cc741dce82f4}" ma:internalName="TaxCatchAll" ma:showField="CatchAllData" ma:web="b0b04002-c0d4-4282-969c-d631fed364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4B4DD-6B64-4C50-AD9D-01962007D6DE}">
  <ds:schemaRefs>
    <ds:schemaRef ds:uri="b0b04002-c0d4-4282-969c-d631fed364e2"/>
    <ds:schemaRef ds:uri="d2bb6858-f7c8-4676-8d40-82df9002ebf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E2C47B1-37E1-4FFA-9CB9-5293871A07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CA259B-58EE-43DE-9E24-4211F348D75C}">
  <ds:schemaRefs>
    <ds:schemaRef ds:uri="b0b04002-c0d4-4282-969c-d631fed364e2"/>
    <ds:schemaRef ds:uri="d2bb6858-f7c8-4676-8d40-82df9002eb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1245</Words>
  <Application>Microsoft Office PowerPoint</Application>
  <PresentationFormat>Breedbeeld</PresentationFormat>
  <Paragraphs>249</Paragraphs>
  <Slides>37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Gilroy</vt:lpstr>
      <vt:lpstr>GILROY-SEMIBOLD</vt:lpstr>
      <vt:lpstr>Google Sans</vt:lpstr>
      <vt:lpstr>Wingdings</vt:lpstr>
      <vt:lpstr>Kantoorthema</vt:lpstr>
      <vt:lpstr>4de klankbordgroep 26/10/2023  </vt:lpstr>
      <vt:lpstr>Agenda</vt:lpstr>
      <vt:lpstr>PowerPoint-presentatie</vt:lpstr>
      <vt:lpstr>Opleiding referentie-verpleegkundige IPC in WZC</vt:lpstr>
      <vt:lpstr>Sensibiliseringscampagne Victor Vaccin</vt:lpstr>
      <vt:lpstr>Respiratoire en NKO-infecties</vt:lpstr>
      <vt:lpstr>PowerPoint-presentatie</vt:lpstr>
      <vt:lpstr>Adviesdocument</vt:lpstr>
      <vt:lpstr>PowerPoint-presentatie</vt:lpstr>
      <vt:lpstr>Inter-HOST consensus UWI</vt:lpstr>
      <vt:lpstr>Inter-HOST consensus UWI</vt:lpstr>
      <vt:lpstr>Vervangen urinecollector</vt:lpstr>
      <vt:lpstr>Vervangen urinecollector</vt:lpstr>
      <vt:lpstr>Staalafname bij verblijfskatheter</vt:lpstr>
      <vt:lpstr>Staalafname bij verblijfskatheter</vt:lpstr>
      <vt:lpstr>Blaasspoelingen</vt:lpstr>
      <vt:lpstr>Blaasspoelingen</vt:lpstr>
      <vt:lpstr>PowerPoint-presentatie</vt:lpstr>
      <vt:lpstr>PowerPoint-presentatie</vt:lpstr>
      <vt:lpstr>Bestaande richtlijnen en tools</vt:lpstr>
      <vt:lpstr>ZWIeP (Departement Zorg)</vt:lpstr>
      <vt:lpstr>PowerPoint-presentatie</vt:lpstr>
      <vt:lpstr>PowerPoint-presentatie</vt:lpstr>
      <vt:lpstr>PowerPoint-presentatie</vt:lpstr>
      <vt:lpstr>Kwaliteitshandboek HOST Zuidwest-Limburg</vt:lpstr>
      <vt:lpstr>Implementatie</vt:lpstr>
      <vt:lpstr>Schoonmaakprotocol opstellen</vt:lpstr>
      <vt:lpstr>PowerPoint-presentatie</vt:lpstr>
      <vt:lpstr>PowerPoint-presentatie</vt:lpstr>
      <vt:lpstr>PowerPoint-presentatie</vt:lpstr>
      <vt:lpstr>Implementatie Middelen beschikbaar stellen</vt:lpstr>
      <vt:lpstr>Implementatie Opleiding van schoonmaakmedewerkers</vt:lpstr>
      <vt:lpstr>PowerPoint-presentatie</vt:lpstr>
      <vt:lpstr>PowerPoint-presentatie</vt:lpstr>
      <vt:lpstr>Monitoring en feedback</vt:lpstr>
      <vt:lpstr>Voorstel:  werkgroep E-learning &amp; beeldmateriaal</vt:lpstr>
      <vt:lpstr>5e klankbordgroep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Werkgroep Respiratoire infecties in de eerstelijnszorg</dc:title>
  <dc:creator>Langbeen Jodie</dc:creator>
  <cp:lastModifiedBy>Delaere Evelien</cp:lastModifiedBy>
  <cp:revision>8</cp:revision>
  <dcterms:created xsi:type="dcterms:W3CDTF">2023-05-08T06:58:05Z</dcterms:created>
  <dcterms:modified xsi:type="dcterms:W3CDTF">2023-10-31T11:32:30Z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0x0101003A0CB60F8EC9D8499EE529C20D9F80B5</vt:lpwstr>
  </property>
  <property fmtid="{D5CDD505-2E9C-101B-9397-08002B2CF9AE}" pid="3" name="MediaServiceImageTags">
    <vt:lpwstr/>
  </property>
</Properties>
</file>