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07" r:id="rId5"/>
    <p:sldId id="323" r:id="rId6"/>
    <p:sldId id="294" r:id="rId7"/>
    <p:sldId id="301" r:id="rId8"/>
    <p:sldId id="292" r:id="rId9"/>
    <p:sldId id="302" r:id="rId10"/>
    <p:sldId id="295" r:id="rId11"/>
    <p:sldId id="304" r:id="rId12"/>
    <p:sldId id="321" r:id="rId13"/>
    <p:sldId id="280" r:id="rId14"/>
    <p:sldId id="320" r:id="rId15"/>
    <p:sldId id="324" r:id="rId16"/>
    <p:sldId id="296" r:id="rId17"/>
    <p:sldId id="288" r:id="rId18"/>
    <p:sldId id="287" r:id="rId19"/>
    <p:sldId id="316" r:id="rId20"/>
    <p:sldId id="322" r:id="rId21"/>
    <p:sldId id="286" r:id="rId22"/>
    <p:sldId id="291" r:id="rId23"/>
    <p:sldId id="289" r:id="rId24"/>
    <p:sldId id="305" r:id="rId25"/>
    <p:sldId id="297" r:id="rId26"/>
    <p:sldId id="298" r:id="rId27"/>
    <p:sldId id="306" r:id="rId28"/>
    <p:sldId id="299" r:id="rId29"/>
    <p:sldId id="300" r:id="rId30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ek Saegeman" initials="VS" lastIdx="2" clrIdx="0">
    <p:extLst>
      <p:ext uri="{19B8F6BF-5375-455C-9EA6-DF929625EA0E}">
        <p15:presenceInfo xmlns:p15="http://schemas.microsoft.com/office/powerpoint/2012/main" userId="S::Veroniek.Saegeman@vitaz.be::21b934ac-9648-48ca-a059-e6325f6848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DF"/>
    <a:srgbClr val="FEE0DE"/>
    <a:srgbClr val="246194"/>
    <a:srgbClr val="80A1D2"/>
    <a:srgbClr val="76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151F9-BC51-4B08-A09C-DE685D3FA009}" v="2" dt="2024-02-13T08:21:05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3" autoAdjust="0"/>
    <p:restoredTop sz="95220" autoAdjust="0"/>
  </p:normalViewPr>
  <p:slideViewPr>
    <p:cSldViewPr snapToGrid="0">
      <p:cViewPr varScale="1">
        <p:scale>
          <a:sx n="78" d="100"/>
          <a:sy n="78" d="100"/>
        </p:scale>
        <p:origin x="84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2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gbeen Jodie" userId="80f590ee-680b-46f9-ad27-9c592dddfe23" providerId="ADAL" clId="{F90EABA4-B08D-4BB3-9DB5-92478790CECF}"/>
    <pc:docChg chg="undo custSel addSld delSld modSld sldOrd">
      <pc:chgData name="Langbeen Jodie" userId="80f590ee-680b-46f9-ad27-9c592dddfe23" providerId="ADAL" clId="{F90EABA4-B08D-4BB3-9DB5-92478790CECF}" dt="2023-11-21T14:35:42.866" v="2181" actId="1582"/>
      <pc:docMkLst>
        <pc:docMk/>
      </pc:docMkLst>
      <pc:sldChg chg="addSp delSp modSp mod">
        <pc:chgData name="Langbeen Jodie" userId="80f590ee-680b-46f9-ad27-9c592dddfe23" providerId="ADAL" clId="{F90EABA4-B08D-4BB3-9DB5-92478790CECF}" dt="2023-10-27T09:40:30.295" v="78" actId="1076"/>
        <pc:sldMkLst>
          <pc:docMk/>
          <pc:sldMk cId="258255514" sldId="280"/>
        </pc:sldMkLst>
        <pc:spChg chg="mod">
          <ac:chgData name="Langbeen Jodie" userId="80f590ee-680b-46f9-ad27-9c592dddfe23" providerId="ADAL" clId="{F90EABA4-B08D-4BB3-9DB5-92478790CECF}" dt="2023-10-27T09:40:06.579" v="71" actId="20577"/>
          <ac:spMkLst>
            <pc:docMk/>
            <pc:sldMk cId="258255514" sldId="280"/>
            <ac:spMk id="5" creationId="{D2024C3D-24FF-4877-A142-75884407003C}"/>
          </ac:spMkLst>
        </pc:spChg>
        <pc:spChg chg="mod">
          <ac:chgData name="Langbeen Jodie" userId="80f590ee-680b-46f9-ad27-9c592dddfe23" providerId="ADAL" clId="{F90EABA4-B08D-4BB3-9DB5-92478790CECF}" dt="2023-10-27T09:40:27.864" v="77" actId="14100"/>
          <ac:spMkLst>
            <pc:docMk/>
            <pc:sldMk cId="258255514" sldId="280"/>
            <ac:spMk id="20" creationId="{7C695FF8-921F-4B3B-A0FF-8B8AAB6EB41A}"/>
          </ac:spMkLst>
        </pc:spChg>
        <pc:spChg chg="del">
          <ac:chgData name="Langbeen Jodie" userId="80f590ee-680b-46f9-ad27-9c592dddfe23" providerId="ADAL" clId="{F90EABA4-B08D-4BB3-9DB5-92478790CECF}" dt="2023-10-27T09:40:22.771" v="76" actId="478"/>
          <ac:spMkLst>
            <pc:docMk/>
            <pc:sldMk cId="258255514" sldId="280"/>
            <ac:spMk id="26" creationId="{F0554094-F1EE-403E-BE65-B146EA97B371}"/>
          </ac:spMkLst>
        </pc:spChg>
        <pc:spChg chg="del">
          <ac:chgData name="Langbeen Jodie" userId="80f590ee-680b-46f9-ad27-9c592dddfe23" providerId="ADAL" clId="{F90EABA4-B08D-4BB3-9DB5-92478790CECF}" dt="2023-10-27T09:40:03.537" v="70" actId="478"/>
          <ac:spMkLst>
            <pc:docMk/>
            <pc:sldMk cId="258255514" sldId="280"/>
            <ac:spMk id="28" creationId="{BEB0D79F-9D4E-4DFD-8072-F5CB58514C17}"/>
          </ac:spMkLst>
        </pc:spChg>
        <pc:picChg chg="add mod">
          <ac:chgData name="Langbeen Jodie" userId="80f590ee-680b-46f9-ad27-9c592dddfe23" providerId="ADAL" clId="{F90EABA4-B08D-4BB3-9DB5-92478790CECF}" dt="2023-10-27T09:40:19.008" v="75" actId="1076"/>
          <ac:picMkLst>
            <pc:docMk/>
            <pc:sldMk cId="258255514" sldId="280"/>
            <ac:picMk id="2" creationId="{FBF64E85-B590-4887-8BDB-C50A6A8198DD}"/>
          </ac:picMkLst>
        </pc:picChg>
        <pc:cxnChg chg="mod">
          <ac:chgData name="Langbeen Jodie" userId="80f590ee-680b-46f9-ad27-9c592dddfe23" providerId="ADAL" clId="{F90EABA4-B08D-4BB3-9DB5-92478790CECF}" dt="2023-10-27T09:40:30.295" v="78" actId="1076"/>
          <ac:cxnSpMkLst>
            <pc:docMk/>
            <pc:sldMk cId="258255514" sldId="280"/>
            <ac:cxnSpMk id="29" creationId="{1006A62B-DD8C-4162-BC66-4D9E457C80EB}"/>
          </ac:cxnSpMkLst>
        </pc:cxnChg>
      </pc:sldChg>
      <pc:sldChg chg="modSp mod">
        <pc:chgData name="Langbeen Jodie" userId="80f590ee-680b-46f9-ad27-9c592dddfe23" providerId="ADAL" clId="{F90EABA4-B08D-4BB3-9DB5-92478790CECF}" dt="2023-10-27T09:42:30.498" v="207" actId="13926"/>
        <pc:sldMkLst>
          <pc:docMk/>
          <pc:sldMk cId="2290912697" sldId="286"/>
        </pc:sldMkLst>
        <pc:spChg chg="mod">
          <ac:chgData name="Langbeen Jodie" userId="80f590ee-680b-46f9-ad27-9c592dddfe23" providerId="ADAL" clId="{F90EABA4-B08D-4BB3-9DB5-92478790CECF}" dt="2023-10-27T09:42:30.498" v="207" actId="13926"/>
          <ac:spMkLst>
            <pc:docMk/>
            <pc:sldMk cId="2290912697" sldId="286"/>
            <ac:spMk id="15" creationId="{541FD9AB-2038-42D6-AE40-E44C220EB678}"/>
          </ac:spMkLst>
        </pc:spChg>
      </pc:sldChg>
      <pc:sldChg chg="modSp mod">
        <pc:chgData name="Langbeen Jodie" userId="80f590ee-680b-46f9-ad27-9c592dddfe23" providerId="ADAL" clId="{F90EABA4-B08D-4BB3-9DB5-92478790CECF}" dt="2023-10-27T13:23:13.761" v="1928" actId="20577"/>
        <pc:sldMkLst>
          <pc:docMk/>
          <pc:sldMk cId="1926205506" sldId="287"/>
        </pc:sldMkLst>
        <pc:spChg chg="mod">
          <ac:chgData name="Langbeen Jodie" userId="80f590ee-680b-46f9-ad27-9c592dddfe23" providerId="ADAL" clId="{F90EABA4-B08D-4BB3-9DB5-92478790CECF}" dt="2023-10-27T13:23:13.761" v="1928" actId="20577"/>
          <ac:spMkLst>
            <pc:docMk/>
            <pc:sldMk cId="1926205506" sldId="287"/>
            <ac:spMk id="15" creationId="{541FD9AB-2038-42D6-AE40-E44C220EB678}"/>
          </ac:spMkLst>
        </pc:spChg>
      </pc:sldChg>
      <pc:sldChg chg="modSp mod">
        <pc:chgData name="Langbeen Jodie" userId="80f590ee-680b-46f9-ad27-9c592dddfe23" providerId="ADAL" clId="{F90EABA4-B08D-4BB3-9DB5-92478790CECF}" dt="2023-10-27T09:42:45.169" v="209" actId="13926"/>
        <pc:sldMkLst>
          <pc:docMk/>
          <pc:sldMk cId="1475006302" sldId="289"/>
        </pc:sldMkLst>
        <pc:spChg chg="mod">
          <ac:chgData name="Langbeen Jodie" userId="80f590ee-680b-46f9-ad27-9c592dddfe23" providerId="ADAL" clId="{F90EABA4-B08D-4BB3-9DB5-92478790CECF}" dt="2023-10-27T09:42:45.169" v="209" actId="13926"/>
          <ac:spMkLst>
            <pc:docMk/>
            <pc:sldMk cId="1475006302" sldId="289"/>
            <ac:spMk id="15" creationId="{541FD9AB-2038-42D6-AE40-E44C220EB678}"/>
          </ac:spMkLst>
        </pc:spChg>
      </pc:sldChg>
      <pc:sldChg chg="modSp mod">
        <pc:chgData name="Langbeen Jodie" userId="80f590ee-680b-46f9-ad27-9c592dddfe23" providerId="ADAL" clId="{F90EABA4-B08D-4BB3-9DB5-92478790CECF}" dt="2023-10-27T09:42:37.629" v="208" actId="404"/>
        <pc:sldMkLst>
          <pc:docMk/>
          <pc:sldMk cId="177196996" sldId="291"/>
        </pc:sldMkLst>
        <pc:spChg chg="mod">
          <ac:chgData name="Langbeen Jodie" userId="80f590ee-680b-46f9-ad27-9c592dddfe23" providerId="ADAL" clId="{F90EABA4-B08D-4BB3-9DB5-92478790CECF}" dt="2023-10-27T09:42:37.629" v="208" actId="404"/>
          <ac:spMkLst>
            <pc:docMk/>
            <pc:sldMk cId="177196996" sldId="291"/>
            <ac:spMk id="15" creationId="{541FD9AB-2038-42D6-AE40-E44C220EB678}"/>
          </ac:spMkLst>
        </pc:spChg>
      </pc:sldChg>
      <pc:sldChg chg="modSp mod">
        <pc:chgData name="Langbeen Jodie" userId="80f590ee-680b-46f9-ad27-9c592dddfe23" providerId="ADAL" clId="{F90EABA4-B08D-4BB3-9DB5-92478790CECF}" dt="2023-10-27T13:22:38.869" v="1895" actId="1076"/>
        <pc:sldMkLst>
          <pc:docMk/>
          <pc:sldMk cId="2325261169" sldId="292"/>
        </pc:sldMkLst>
        <pc:graphicFrameChg chg="mod modGraphic">
          <ac:chgData name="Langbeen Jodie" userId="80f590ee-680b-46f9-ad27-9c592dddfe23" providerId="ADAL" clId="{F90EABA4-B08D-4BB3-9DB5-92478790CECF}" dt="2023-10-27T13:22:38.869" v="1895" actId="1076"/>
          <ac:graphicFrameMkLst>
            <pc:docMk/>
            <pc:sldMk cId="2325261169" sldId="292"/>
            <ac:graphicFrameMk id="20" creationId="{7DB7DFC8-E57C-4A24-9DA2-0B776E06912D}"/>
          </ac:graphicFrameMkLst>
        </pc:graphicFrameChg>
      </pc:sldChg>
      <pc:sldChg chg="modSp del mod ord">
        <pc:chgData name="Langbeen Jodie" userId="80f590ee-680b-46f9-ad27-9c592dddfe23" providerId="ADAL" clId="{F90EABA4-B08D-4BB3-9DB5-92478790CECF}" dt="2023-11-21T14:32:57.992" v="2138" actId="47"/>
        <pc:sldMkLst>
          <pc:docMk/>
          <pc:sldMk cId="4262349888" sldId="293"/>
        </pc:sldMkLst>
        <pc:spChg chg="mod">
          <ac:chgData name="Langbeen Jodie" userId="80f590ee-680b-46f9-ad27-9c592dddfe23" providerId="ADAL" clId="{F90EABA4-B08D-4BB3-9DB5-92478790CECF}" dt="2023-10-27T13:24:50.849" v="2124" actId="20577"/>
          <ac:spMkLst>
            <pc:docMk/>
            <pc:sldMk cId="4262349888" sldId="293"/>
            <ac:spMk id="2" creationId="{BF207930-9F37-4DF1-842C-F7D7EDEB5C27}"/>
          </ac:spMkLst>
        </pc:spChg>
      </pc:sldChg>
      <pc:sldChg chg="modSp mod">
        <pc:chgData name="Langbeen Jodie" userId="80f590ee-680b-46f9-ad27-9c592dddfe23" providerId="ADAL" clId="{F90EABA4-B08D-4BB3-9DB5-92478790CECF}" dt="2023-10-27T09:37:24.495" v="2" actId="13926"/>
        <pc:sldMkLst>
          <pc:docMk/>
          <pc:sldMk cId="1449675101" sldId="294"/>
        </pc:sldMkLst>
        <pc:graphicFrameChg chg="modGraphic">
          <ac:chgData name="Langbeen Jodie" userId="80f590ee-680b-46f9-ad27-9c592dddfe23" providerId="ADAL" clId="{F90EABA4-B08D-4BB3-9DB5-92478790CECF}" dt="2023-10-27T09:37:24.495" v="2" actId="13926"/>
          <ac:graphicFrameMkLst>
            <pc:docMk/>
            <pc:sldMk cId="1449675101" sldId="294"/>
            <ac:graphicFrameMk id="6" creationId="{F845424C-09F4-42F1-BA7A-113373A693EE}"/>
          </ac:graphicFrameMkLst>
        </pc:graphicFrameChg>
      </pc:sldChg>
      <pc:sldChg chg="modSp mod">
        <pc:chgData name="Langbeen Jodie" userId="80f590ee-680b-46f9-ad27-9c592dddfe23" providerId="ADAL" clId="{F90EABA4-B08D-4BB3-9DB5-92478790CECF}" dt="2023-10-27T09:37:34.322" v="4" actId="207"/>
        <pc:sldMkLst>
          <pc:docMk/>
          <pc:sldMk cId="859950340" sldId="301"/>
        </pc:sldMkLst>
        <pc:graphicFrameChg chg="modGraphic">
          <ac:chgData name="Langbeen Jodie" userId="80f590ee-680b-46f9-ad27-9c592dddfe23" providerId="ADAL" clId="{F90EABA4-B08D-4BB3-9DB5-92478790CECF}" dt="2023-10-27T09:37:34.322" v="4" actId="207"/>
          <ac:graphicFrameMkLst>
            <pc:docMk/>
            <pc:sldMk cId="859950340" sldId="301"/>
            <ac:graphicFrameMk id="6" creationId="{F845424C-09F4-42F1-BA7A-113373A693EE}"/>
          </ac:graphicFrameMkLst>
        </pc:graphicFrameChg>
      </pc:sldChg>
      <pc:sldChg chg="modSp mod">
        <pc:chgData name="Langbeen Jodie" userId="80f590ee-680b-46f9-ad27-9c592dddfe23" providerId="ADAL" clId="{F90EABA4-B08D-4BB3-9DB5-92478790CECF}" dt="2023-10-27T09:37:43.136" v="6" actId="13926"/>
        <pc:sldMkLst>
          <pc:docMk/>
          <pc:sldMk cId="229825491" sldId="302"/>
        </pc:sldMkLst>
        <pc:graphicFrameChg chg="modGraphic">
          <ac:chgData name="Langbeen Jodie" userId="80f590ee-680b-46f9-ad27-9c592dddfe23" providerId="ADAL" clId="{F90EABA4-B08D-4BB3-9DB5-92478790CECF}" dt="2023-10-27T09:37:43.136" v="6" actId="13926"/>
          <ac:graphicFrameMkLst>
            <pc:docMk/>
            <pc:sldMk cId="229825491" sldId="302"/>
            <ac:graphicFrameMk id="20" creationId="{7DB7DFC8-E57C-4A24-9DA2-0B776E06912D}"/>
          </ac:graphicFrameMkLst>
        </pc:graphicFrameChg>
      </pc:sldChg>
      <pc:sldChg chg="addSp delSp modSp mod">
        <pc:chgData name="Langbeen Jodie" userId="80f590ee-680b-46f9-ad27-9c592dddfe23" providerId="ADAL" clId="{F90EABA4-B08D-4BB3-9DB5-92478790CECF}" dt="2023-10-27T09:39:02.633" v="24" actId="20577"/>
        <pc:sldMkLst>
          <pc:docMk/>
          <pc:sldMk cId="3836459023" sldId="304"/>
        </pc:sldMkLst>
        <pc:spChg chg="mod">
          <ac:chgData name="Langbeen Jodie" userId="80f590ee-680b-46f9-ad27-9c592dddfe23" providerId="ADAL" clId="{F90EABA4-B08D-4BB3-9DB5-92478790CECF}" dt="2023-10-27T09:39:02.633" v="24" actId="20577"/>
          <ac:spMkLst>
            <pc:docMk/>
            <pc:sldMk cId="3836459023" sldId="304"/>
            <ac:spMk id="2" creationId="{741AA6AF-3CED-4A94-B9C7-67B017F29D78}"/>
          </ac:spMkLst>
        </pc:spChg>
        <pc:spChg chg="mod">
          <ac:chgData name="Langbeen Jodie" userId="80f590ee-680b-46f9-ad27-9c592dddfe23" providerId="ADAL" clId="{F90EABA4-B08D-4BB3-9DB5-92478790CECF}" dt="2023-10-27T09:38:56.364" v="23" actId="20577"/>
          <ac:spMkLst>
            <pc:docMk/>
            <pc:sldMk cId="3836459023" sldId="304"/>
            <ac:spMk id="6" creationId="{39DD8BB9-33B8-44F1-9F56-4E59F0782B18}"/>
          </ac:spMkLst>
        </pc:spChg>
        <pc:spChg chg="mod">
          <ac:chgData name="Langbeen Jodie" userId="80f590ee-680b-46f9-ad27-9c592dddfe23" providerId="ADAL" clId="{F90EABA4-B08D-4BB3-9DB5-92478790CECF}" dt="2023-10-27T09:38:44.399" v="22" actId="1076"/>
          <ac:spMkLst>
            <pc:docMk/>
            <pc:sldMk cId="3836459023" sldId="304"/>
            <ac:spMk id="13" creationId="{CF3038C3-BF65-4E6B-B966-B75C65C69E79}"/>
          </ac:spMkLst>
        </pc:spChg>
        <pc:spChg chg="mod">
          <ac:chgData name="Langbeen Jodie" userId="80f590ee-680b-46f9-ad27-9c592dddfe23" providerId="ADAL" clId="{F90EABA4-B08D-4BB3-9DB5-92478790CECF}" dt="2023-10-27T09:38:32.768" v="18" actId="14100"/>
          <ac:spMkLst>
            <pc:docMk/>
            <pc:sldMk cId="3836459023" sldId="304"/>
            <ac:spMk id="20" creationId="{7C695FF8-921F-4B3B-A0FF-8B8AAB6EB41A}"/>
          </ac:spMkLst>
        </pc:spChg>
        <pc:spChg chg="del">
          <ac:chgData name="Langbeen Jodie" userId="80f590ee-680b-46f9-ad27-9c592dddfe23" providerId="ADAL" clId="{F90EABA4-B08D-4BB3-9DB5-92478790CECF}" dt="2023-10-27T09:38:02.965" v="7" actId="478"/>
          <ac:spMkLst>
            <pc:docMk/>
            <pc:sldMk cId="3836459023" sldId="304"/>
            <ac:spMk id="24" creationId="{D6D4981B-1FC1-44B8-BE59-18E9181FF0C1}"/>
          </ac:spMkLst>
        </pc:spChg>
        <pc:spChg chg="del">
          <ac:chgData name="Langbeen Jodie" userId="80f590ee-680b-46f9-ad27-9c592dddfe23" providerId="ADAL" clId="{F90EABA4-B08D-4BB3-9DB5-92478790CECF}" dt="2023-10-27T09:38:04.594" v="9" actId="478"/>
          <ac:spMkLst>
            <pc:docMk/>
            <pc:sldMk cId="3836459023" sldId="304"/>
            <ac:spMk id="25" creationId="{53C09883-2B30-4D9A-9FC8-DD33D282D6F0}"/>
          </ac:spMkLst>
        </pc:spChg>
        <pc:spChg chg="del mod">
          <ac:chgData name="Langbeen Jodie" userId="80f590ee-680b-46f9-ad27-9c592dddfe23" providerId="ADAL" clId="{F90EABA4-B08D-4BB3-9DB5-92478790CECF}" dt="2023-10-27T09:38:24.721" v="15" actId="478"/>
          <ac:spMkLst>
            <pc:docMk/>
            <pc:sldMk cId="3836459023" sldId="304"/>
            <ac:spMk id="26" creationId="{F0554094-F1EE-403E-BE65-B146EA97B371}"/>
          </ac:spMkLst>
        </pc:spChg>
        <pc:spChg chg="del">
          <ac:chgData name="Langbeen Jodie" userId="80f590ee-680b-46f9-ad27-9c592dddfe23" providerId="ADAL" clId="{F90EABA4-B08D-4BB3-9DB5-92478790CECF}" dt="2023-10-27T09:38:03.619" v="8" actId="478"/>
          <ac:spMkLst>
            <pc:docMk/>
            <pc:sldMk cId="3836459023" sldId="304"/>
            <ac:spMk id="27" creationId="{5F7997A3-A824-492E-BD7F-7100D610CD95}"/>
          </ac:spMkLst>
        </pc:spChg>
        <pc:picChg chg="add mod">
          <ac:chgData name="Langbeen Jodie" userId="80f590ee-680b-46f9-ad27-9c592dddfe23" providerId="ADAL" clId="{F90EABA4-B08D-4BB3-9DB5-92478790CECF}" dt="2023-10-27T09:38:08.363" v="11" actId="1076"/>
          <ac:picMkLst>
            <pc:docMk/>
            <pc:sldMk cId="3836459023" sldId="304"/>
            <ac:picMk id="5" creationId="{5054F1FF-666F-4014-ADBB-0C00497F118F}"/>
          </ac:picMkLst>
        </pc:picChg>
        <pc:cxnChg chg="mod">
          <ac:chgData name="Langbeen Jodie" userId="80f590ee-680b-46f9-ad27-9c592dddfe23" providerId="ADAL" clId="{F90EABA4-B08D-4BB3-9DB5-92478790CECF}" dt="2023-10-27T09:38:37.260" v="20" actId="14100"/>
          <ac:cxnSpMkLst>
            <pc:docMk/>
            <pc:sldMk cId="3836459023" sldId="304"/>
            <ac:cxnSpMk id="3" creationId="{63DA77F2-1BB6-46F4-BBDB-EC978C801044}"/>
          </ac:cxnSpMkLst>
        </pc:cxnChg>
      </pc:sldChg>
      <pc:sldChg chg="modSp mod">
        <pc:chgData name="Langbeen Jodie" userId="80f590ee-680b-46f9-ad27-9c592dddfe23" providerId="ADAL" clId="{F90EABA4-B08D-4BB3-9DB5-92478790CECF}" dt="2023-10-27T09:42:52.244" v="210" actId="13926"/>
        <pc:sldMkLst>
          <pc:docMk/>
          <pc:sldMk cId="719893089" sldId="305"/>
        </pc:sldMkLst>
        <pc:spChg chg="mod">
          <ac:chgData name="Langbeen Jodie" userId="80f590ee-680b-46f9-ad27-9c592dddfe23" providerId="ADAL" clId="{F90EABA4-B08D-4BB3-9DB5-92478790CECF}" dt="2023-10-27T09:42:52.244" v="210" actId="13926"/>
          <ac:spMkLst>
            <pc:docMk/>
            <pc:sldMk cId="719893089" sldId="305"/>
            <ac:spMk id="15" creationId="{541FD9AB-2038-42D6-AE40-E44C220EB678}"/>
          </ac:spMkLst>
        </pc:spChg>
      </pc:sldChg>
      <pc:sldChg chg="del">
        <pc:chgData name="Langbeen Jodie" userId="80f590ee-680b-46f9-ad27-9c592dddfe23" providerId="ADAL" clId="{F90EABA4-B08D-4BB3-9DB5-92478790CECF}" dt="2023-11-21T14:31:39.181" v="2125" actId="47"/>
        <pc:sldMkLst>
          <pc:docMk/>
          <pc:sldMk cId="1080861578" sldId="308"/>
        </pc:sldMkLst>
      </pc:sldChg>
      <pc:sldChg chg="del">
        <pc:chgData name="Langbeen Jodie" userId="80f590ee-680b-46f9-ad27-9c592dddfe23" providerId="ADAL" clId="{F90EABA4-B08D-4BB3-9DB5-92478790CECF}" dt="2023-11-21T14:31:40.372" v="2127" actId="47"/>
        <pc:sldMkLst>
          <pc:docMk/>
          <pc:sldMk cId="3590435207" sldId="309"/>
        </pc:sldMkLst>
      </pc:sldChg>
      <pc:sldChg chg="del">
        <pc:chgData name="Langbeen Jodie" userId="80f590ee-680b-46f9-ad27-9c592dddfe23" providerId="ADAL" clId="{F90EABA4-B08D-4BB3-9DB5-92478790CECF}" dt="2023-11-21T14:31:41.105" v="2128" actId="47"/>
        <pc:sldMkLst>
          <pc:docMk/>
          <pc:sldMk cId="3355833071" sldId="311"/>
        </pc:sldMkLst>
      </pc:sldChg>
      <pc:sldChg chg="del">
        <pc:chgData name="Langbeen Jodie" userId="80f590ee-680b-46f9-ad27-9c592dddfe23" providerId="ADAL" clId="{F90EABA4-B08D-4BB3-9DB5-92478790CECF}" dt="2023-11-21T14:31:42.047" v="2129" actId="47"/>
        <pc:sldMkLst>
          <pc:docMk/>
          <pc:sldMk cId="4080511445" sldId="312"/>
        </pc:sldMkLst>
      </pc:sldChg>
      <pc:sldChg chg="del">
        <pc:chgData name="Langbeen Jodie" userId="80f590ee-680b-46f9-ad27-9c592dddfe23" providerId="ADAL" clId="{F90EABA4-B08D-4BB3-9DB5-92478790CECF}" dt="2023-11-21T14:31:42.897" v="2131" actId="47"/>
        <pc:sldMkLst>
          <pc:docMk/>
          <pc:sldMk cId="683105988" sldId="313"/>
        </pc:sldMkLst>
      </pc:sldChg>
      <pc:sldChg chg="del">
        <pc:chgData name="Langbeen Jodie" userId="80f590ee-680b-46f9-ad27-9c592dddfe23" providerId="ADAL" clId="{F90EABA4-B08D-4BB3-9DB5-92478790CECF}" dt="2023-11-21T14:31:42.544" v="2130" actId="47"/>
        <pc:sldMkLst>
          <pc:docMk/>
          <pc:sldMk cId="2325555878" sldId="314"/>
        </pc:sldMkLst>
      </pc:sldChg>
      <pc:sldChg chg="modSp del mod">
        <pc:chgData name="Langbeen Jodie" userId="80f590ee-680b-46f9-ad27-9c592dddfe23" providerId="ADAL" clId="{F90EABA4-B08D-4BB3-9DB5-92478790CECF}" dt="2023-11-21T14:31:44.364" v="2134" actId="47"/>
        <pc:sldMkLst>
          <pc:docMk/>
          <pc:sldMk cId="741654803" sldId="315"/>
        </pc:sldMkLst>
        <pc:spChg chg="mod">
          <ac:chgData name="Langbeen Jodie" userId="80f590ee-680b-46f9-ad27-9c592dddfe23" providerId="ADAL" clId="{F90EABA4-B08D-4BB3-9DB5-92478790CECF}" dt="2023-10-27T13:18:06.867" v="1639" actId="20577"/>
          <ac:spMkLst>
            <pc:docMk/>
            <pc:sldMk cId="741654803" sldId="315"/>
            <ac:spMk id="4" creationId="{00000000-0000-0000-0000-000000000000}"/>
          </ac:spMkLst>
        </pc:spChg>
        <pc:spChg chg="mod">
          <ac:chgData name="Langbeen Jodie" userId="80f590ee-680b-46f9-ad27-9c592dddfe23" providerId="ADAL" clId="{F90EABA4-B08D-4BB3-9DB5-92478790CECF}" dt="2023-10-27T13:18:09.163" v="1640" actId="20577"/>
          <ac:spMkLst>
            <pc:docMk/>
            <pc:sldMk cId="741654803" sldId="315"/>
            <ac:spMk id="15" creationId="{541FD9AB-2038-42D6-AE40-E44C220EB678}"/>
          </ac:spMkLst>
        </pc:spChg>
        <pc:graphicFrameChg chg="mod">
          <ac:chgData name="Langbeen Jodie" userId="80f590ee-680b-46f9-ad27-9c592dddfe23" providerId="ADAL" clId="{F90EABA4-B08D-4BB3-9DB5-92478790CECF}" dt="2023-10-27T13:18:12.260" v="1641" actId="1076"/>
          <ac:graphicFrameMkLst>
            <pc:docMk/>
            <pc:sldMk cId="741654803" sldId="315"/>
            <ac:graphicFrameMk id="6" creationId="{BFAF1494-10A5-41F5-BB4A-C74C060EFFAE}"/>
          </ac:graphicFrameMkLst>
        </pc:graphicFrameChg>
      </pc:sldChg>
      <pc:sldChg chg="addSp delSp modSp del mod">
        <pc:chgData name="Langbeen Jodie" userId="80f590ee-680b-46f9-ad27-9c592dddfe23" providerId="ADAL" clId="{F90EABA4-B08D-4BB3-9DB5-92478790CECF}" dt="2023-11-21T14:31:52.419" v="2135" actId="2696"/>
        <pc:sldMkLst>
          <pc:docMk/>
          <pc:sldMk cId="3322556081" sldId="316"/>
        </pc:sldMkLst>
        <pc:spChg chg="add mod">
          <ac:chgData name="Langbeen Jodie" userId="80f590ee-680b-46f9-ad27-9c592dddfe23" providerId="ADAL" clId="{F90EABA4-B08D-4BB3-9DB5-92478790CECF}" dt="2023-10-27T13:17:43.816" v="1611" actId="20577"/>
          <ac:spMkLst>
            <pc:docMk/>
            <pc:sldMk cId="3322556081" sldId="316"/>
            <ac:spMk id="2" creationId="{EBEA169D-5648-41B9-915C-C50CA7D0643C}"/>
          </ac:spMkLst>
        </pc:spChg>
        <pc:spChg chg="mod">
          <ac:chgData name="Langbeen Jodie" userId="80f590ee-680b-46f9-ad27-9c592dddfe23" providerId="ADAL" clId="{F90EABA4-B08D-4BB3-9DB5-92478790CECF}" dt="2023-10-27T13:17:58.662" v="1620" actId="20577"/>
          <ac:spMkLst>
            <pc:docMk/>
            <pc:sldMk cId="3322556081" sldId="316"/>
            <ac:spMk id="4" creationId="{00000000-0000-0000-0000-000000000000}"/>
          </ac:spMkLst>
        </pc:spChg>
        <pc:spChg chg="mod">
          <ac:chgData name="Langbeen Jodie" userId="80f590ee-680b-46f9-ad27-9c592dddfe23" providerId="ADAL" clId="{F90EABA4-B08D-4BB3-9DB5-92478790CECF}" dt="2023-10-27T13:19:16.279" v="1798" actId="207"/>
          <ac:spMkLst>
            <pc:docMk/>
            <pc:sldMk cId="3322556081" sldId="316"/>
            <ac:spMk id="15" creationId="{541FD9AB-2038-42D6-AE40-E44C220EB678}"/>
          </ac:spMkLst>
        </pc:spChg>
        <pc:graphicFrameChg chg="mod modGraphic">
          <ac:chgData name="Langbeen Jodie" userId="80f590ee-680b-46f9-ad27-9c592dddfe23" providerId="ADAL" clId="{F90EABA4-B08D-4BB3-9DB5-92478790CECF}" dt="2023-10-27T13:09:14.612" v="1489" actId="20577"/>
          <ac:graphicFrameMkLst>
            <pc:docMk/>
            <pc:sldMk cId="3322556081" sldId="316"/>
            <ac:graphicFrameMk id="3" creationId="{09208177-23C5-43D3-A1EA-21A19F09B36C}"/>
          </ac:graphicFrameMkLst>
        </pc:graphicFrameChg>
        <pc:picChg chg="add del mod">
          <ac:chgData name="Langbeen Jodie" userId="80f590ee-680b-46f9-ad27-9c592dddfe23" providerId="ADAL" clId="{F90EABA4-B08D-4BB3-9DB5-92478790CECF}" dt="2023-10-27T13:12:15.170" v="1530"/>
          <ac:picMkLst>
            <pc:docMk/>
            <pc:sldMk cId="3322556081" sldId="316"/>
            <ac:picMk id="1026" creationId="{417D2A0C-696F-4835-8AEC-753579C8F317}"/>
          </ac:picMkLst>
        </pc:picChg>
        <pc:picChg chg="add mod">
          <ac:chgData name="Langbeen Jodie" userId="80f590ee-680b-46f9-ad27-9c592dddfe23" providerId="ADAL" clId="{F90EABA4-B08D-4BB3-9DB5-92478790CECF}" dt="2023-10-27T13:16:44.484" v="1562" actId="1076"/>
          <ac:picMkLst>
            <pc:docMk/>
            <pc:sldMk cId="3322556081" sldId="316"/>
            <ac:picMk id="1028" creationId="{BA963D4C-34D7-4FCC-A3B5-25ADF55DCF14}"/>
          </ac:picMkLst>
        </pc:picChg>
      </pc:sldChg>
      <pc:sldChg chg="add setBg">
        <pc:chgData name="Langbeen Jodie" userId="80f590ee-680b-46f9-ad27-9c592dddfe23" providerId="ADAL" clId="{F90EABA4-B08D-4BB3-9DB5-92478790CECF}" dt="2023-11-21T14:32:19.498" v="2137"/>
        <pc:sldMkLst>
          <pc:docMk/>
          <pc:sldMk cId="4030413824" sldId="316"/>
        </pc:sldMkLst>
      </pc:sldChg>
      <pc:sldChg chg="del">
        <pc:chgData name="Langbeen Jodie" userId="80f590ee-680b-46f9-ad27-9c592dddfe23" providerId="ADAL" clId="{F90EABA4-B08D-4BB3-9DB5-92478790CECF}" dt="2023-11-21T14:31:39.740" v="2126" actId="47"/>
        <pc:sldMkLst>
          <pc:docMk/>
          <pc:sldMk cId="608294055" sldId="317"/>
        </pc:sldMkLst>
      </pc:sldChg>
      <pc:sldChg chg="del">
        <pc:chgData name="Langbeen Jodie" userId="80f590ee-680b-46f9-ad27-9c592dddfe23" providerId="ADAL" clId="{F90EABA4-B08D-4BB3-9DB5-92478790CECF}" dt="2023-11-21T14:31:43.298" v="2132" actId="47"/>
        <pc:sldMkLst>
          <pc:docMk/>
          <pc:sldMk cId="2566662205" sldId="318"/>
        </pc:sldMkLst>
      </pc:sldChg>
      <pc:sldChg chg="del">
        <pc:chgData name="Langbeen Jodie" userId="80f590ee-680b-46f9-ad27-9c592dddfe23" providerId="ADAL" clId="{F90EABA4-B08D-4BB3-9DB5-92478790CECF}" dt="2023-11-21T14:31:43.964" v="2133" actId="47"/>
        <pc:sldMkLst>
          <pc:docMk/>
          <pc:sldMk cId="1921870579" sldId="319"/>
        </pc:sldMkLst>
      </pc:sldChg>
      <pc:sldChg chg="add setBg">
        <pc:chgData name="Langbeen Jodie" userId="80f590ee-680b-46f9-ad27-9c592dddfe23" providerId="ADAL" clId="{F90EABA4-B08D-4BB3-9DB5-92478790CECF}" dt="2023-11-21T14:32:19.498" v="2137"/>
        <pc:sldMkLst>
          <pc:docMk/>
          <pc:sldMk cId="2285245959" sldId="322"/>
        </pc:sldMkLst>
      </pc:sldChg>
      <pc:sldChg chg="modSp add del mod">
        <pc:chgData name="Langbeen Jodie" userId="80f590ee-680b-46f9-ad27-9c592dddfe23" providerId="ADAL" clId="{F90EABA4-B08D-4BB3-9DB5-92478790CECF}" dt="2023-11-21T14:31:52.419" v="2135" actId="2696"/>
        <pc:sldMkLst>
          <pc:docMk/>
          <pc:sldMk cId="4041049390" sldId="322"/>
        </pc:sldMkLst>
        <pc:spChg chg="mod">
          <ac:chgData name="Langbeen Jodie" userId="80f590ee-680b-46f9-ad27-9c592dddfe23" providerId="ADAL" clId="{F90EABA4-B08D-4BB3-9DB5-92478790CECF}" dt="2023-10-27T13:18:22.886" v="1655" actId="20577"/>
          <ac:spMkLst>
            <pc:docMk/>
            <pc:sldMk cId="4041049390" sldId="322"/>
            <ac:spMk id="4" creationId="{00000000-0000-0000-0000-000000000000}"/>
          </ac:spMkLst>
        </pc:spChg>
        <pc:spChg chg="mod">
          <ac:chgData name="Langbeen Jodie" userId="80f590ee-680b-46f9-ad27-9c592dddfe23" providerId="ADAL" clId="{F90EABA4-B08D-4BB3-9DB5-92478790CECF}" dt="2023-10-27T10:12:04.833" v="865" actId="207"/>
          <ac:spMkLst>
            <pc:docMk/>
            <pc:sldMk cId="4041049390" sldId="322"/>
            <ac:spMk id="15" creationId="{541FD9AB-2038-42D6-AE40-E44C220EB678}"/>
          </ac:spMkLst>
        </pc:spChg>
        <pc:graphicFrameChg chg="mod modGraphic">
          <ac:chgData name="Langbeen Jodie" userId="80f590ee-680b-46f9-ad27-9c592dddfe23" providerId="ADAL" clId="{F90EABA4-B08D-4BB3-9DB5-92478790CECF}" dt="2023-10-27T13:08:31.672" v="1468" actId="798"/>
          <ac:graphicFrameMkLst>
            <pc:docMk/>
            <pc:sldMk cId="4041049390" sldId="322"/>
            <ac:graphicFrameMk id="3" creationId="{09208177-23C5-43D3-A1EA-21A19F09B36C}"/>
          </ac:graphicFrameMkLst>
        </pc:graphicFrameChg>
      </pc:sldChg>
      <pc:sldChg chg="add">
        <pc:chgData name="Langbeen Jodie" userId="80f590ee-680b-46f9-ad27-9c592dddfe23" providerId="ADAL" clId="{F90EABA4-B08D-4BB3-9DB5-92478790CECF}" dt="2023-10-27T13:23:46.540" v="1929" actId="2890"/>
        <pc:sldMkLst>
          <pc:docMk/>
          <pc:sldMk cId="533115574" sldId="323"/>
        </pc:sldMkLst>
      </pc:sldChg>
      <pc:sldChg chg="addSp delSp modSp add mod ord">
        <pc:chgData name="Langbeen Jodie" userId="80f590ee-680b-46f9-ad27-9c592dddfe23" providerId="ADAL" clId="{F90EABA4-B08D-4BB3-9DB5-92478790CECF}" dt="2023-11-21T14:35:42.866" v="2181" actId="1582"/>
        <pc:sldMkLst>
          <pc:docMk/>
          <pc:sldMk cId="1909171732" sldId="324"/>
        </pc:sldMkLst>
        <pc:spChg chg="mod">
          <ac:chgData name="Langbeen Jodie" userId="80f590ee-680b-46f9-ad27-9c592dddfe23" providerId="ADAL" clId="{F90EABA4-B08D-4BB3-9DB5-92478790CECF}" dt="2023-11-21T14:34:29.104" v="2170" actId="20577"/>
          <ac:spMkLst>
            <pc:docMk/>
            <pc:sldMk cId="1909171732" sldId="324"/>
            <ac:spMk id="4" creationId="{00000000-0000-0000-0000-000000000000}"/>
          </ac:spMkLst>
        </pc:spChg>
        <pc:spChg chg="del">
          <ac:chgData name="Langbeen Jodie" userId="80f590ee-680b-46f9-ad27-9c592dddfe23" providerId="ADAL" clId="{F90EABA4-B08D-4BB3-9DB5-92478790CECF}" dt="2023-11-21T14:34:22.354" v="2149" actId="478"/>
          <ac:spMkLst>
            <pc:docMk/>
            <pc:sldMk cId="1909171732" sldId="324"/>
            <ac:spMk id="5" creationId="{D2024C3D-24FF-4877-A142-75884407003C}"/>
          </ac:spMkLst>
        </pc:spChg>
        <pc:spChg chg="del">
          <ac:chgData name="Langbeen Jodie" userId="80f590ee-680b-46f9-ad27-9c592dddfe23" providerId="ADAL" clId="{F90EABA4-B08D-4BB3-9DB5-92478790CECF}" dt="2023-11-21T14:34:18.801" v="2147" actId="478"/>
          <ac:spMkLst>
            <pc:docMk/>
            <pc:sldMk cId="1909171732" sldId="324"/>
            <ac:spMk id="8" creationId="{9228AAB3-273A-4967-B827-C0FAC8F0C2F7}"/>
          </ac:spMkLst>
        </pc:spChg>
        <pc:spChg chg="mod">
          <ac:chgData name="Langbeen Jodie" userId="80f590ee-680b-46f9-ad27-9c592dddfe23" providerId="ADAL" clId="{F90EABA4-B08D-4BB3-9DB5-92478790CECF}" dt="2023-11-21T14:35:25.280" v="2177" actId="14100"/>
          <ac:spMkLst>
            <pc:docMk/>
            <pc:sldMk cId="1909171732" sldId="324"/>
            <ac:spMk id="20" creationId="{7C695FF8-921F-4B3B-A0FF-8B8AAB6EB41A}"/>
          </ac:spMkLst>
        </pc:spChg>
        <pc:picChg chg="del">
          <ac:chgData name="Langbeen Jodie" userId="80f590ee-680b-46f9-ad27-9c592dddfe23" providerId="ADAL" clId="{F90EABA4-B08D-4BB3-9DB5-92478790CECF}" dt="2023-11-21T14:34:06.542" v="2144" actId="478"/>
          <ac:picMkLst>
            <pc:docMk/>
            <pc:sldMk cId="1909171732" sldId="324"/>
            <ac:picMk id="2" creationId="{FBF64E85-B590-4887-8BDB-C50A6A8198DD}"/>
          </ac:picMkLst>
        </pc:picChg>
        <pc:picChg chg="add mod">
          <ac:chgData name="Langbeen Jodie" userId="80f590ee-680b-46f9-ad27-9c592dddfe23" providerId="ADAL" clId="{F90EABA4-B08D-4BB3-9DB5-92478790CECF}" dt="2023-11-21T14:35:22.513" v="2176" actId="1076"/>
          <ac:picMkLst>
            <pc:docMk/>
            <pc:sldMk cId="1909171732" sldId="324"/>
            <ac:picMk id="9" creationId="{66517FDD-F68D-4071-9688-A6BB552E9FA2}"/>
          </ac:picMkLst>
        </pc:picChg>
        <pc:cxnChg chg="add mod">
          <ac:chgData name="Langbeen Jodie" userId="80f590ee-680b-46f9-ad27-9c592dddfe23" providerId="ADAL" clId="{F90EABA4-B08D-4BB3-9DB5-92478790CECF}" dt="2023-11-21T14:35:42.866" v="2181" actId="1582"/>
          <ac:cxnSpMkLst>
            <pc:docMk/>
            <pc:sldMk cId="1909171732" sldId="324"/>
            <ac:cxnSpMk id="6" creationId="{3BBF84C1-1FBB-49BA-9F75-39F233A827D7}"/>
          </ac:cxnSpMkLst>
        </pc:cxnChg>
        <pc:cxnChg chg="del">
          <ac:chgData name="Langbeen Jodie" userId="80f590ee-680b-46f9-ad27-9c592dddfe23" providerId="ADAL" clId="{F90EABA4-B08D-4BB3-9DB5-92478790CECF}" dt="2023-11-21T14:34:20.002" v="2148" actId="478"/>
          <ac:cxnSpMkLst>
            <pc:docMk/>
            <pc:sldMk cId="1909171732" sldId="324"/>
            <ac:cxnSpMk id="29" creationId="{1006A62B-DD8C-4162-BC66-4D9E457C80EB}"/>
          </ac:cxnSpMkLst>
        </pc:cxnChg>
      </pc:sldChg>
      <pc:sldChg chg="add del">
        <pc:chgData name="Langbeen Jodie" userId="80f590ee-680b-46f9-ad27-9c592dddfe23" providerId="ADAL" clId="{F90EABA4-B08D-4BB3-9DB5-92478790CECF}" dt="2023-11-21T14:34:01.167" v="2140"/>
        <pc:sldMkLst>
          <pc:docMk/>
          <pc:sldMk cId="2539421076" sldId="424"/>
        </pc:sldMkLst>
      </pc:sldChg>
    </pc:docChg>
  </pc:docChgLst>
  <pc:docChgLst>
    <pc:chgData name="Langbeen Jodie" userId="80f590ee-680b-46f9-ad27-9c592dddfe23" providerId="ADAL" clId="{0F9151F9-BC51-4B08-A09C-DE685D3FA009}"/>
    <pc:docChg chg="modSld">
      <pc:chgData name="Langbeen Jodie" userId="80f590ee-680b-46f9-ad27-9c592dddfe23" providerId="ADAL" clId="{0F9151F9-BC51-4B08-A09C-DE685D3FA009}" dt="2024-02-13T13:55:43.537" v="30" actId="20577"/>
      <pc:docMkLst>
        <pc:docMk/>
      </pc:docMkLst>
      <pc:sldChg chg="modSp mod">
        <pc:chgData name="Langbeen Jodie" userId="80f590ee-680b-46f9-ad27-9c592dddfe23" providerId="ADAL" clId="{0F9151F9-BC51-4B08-A09C-DE685D3FA009}" dt="2024-02-13T08:21:18.178" v="16" actId="13926"/>
        <pc:sldMkLst>
          <pc:docMk/>
          <pc:sldMk cId="1926205506" sldId="287"/>
        </pc:sldMkLst>
        <pc:spChg chg="mod">
          <ac:chgData name="Langbeen Jodie" userId="80f590ee-680b-46f9-ad27-9c592dddfe23" providerId="ADAL" clId="{0F9151F9-BC51-4B08-A09C-DE685D3FA009}" dt="2024-02-13T08:21:18.178" v="16" actId="13926"/>
          <ac:spMkLst>
            <pc:docMk/>
            <pc:sldMk cId="1926205506" sldId="287"/>
            <ac:spMk id="15" creationId="{541FD9AB-2038-42D6-AE40-E44C220EB678}"/>
          </ac:spMkLst>
        </pc:spChg>
      </pc:sldChg>
      <pc:sldChg chg="modSp mod">
        <pc:chgData name="Langbeen Jodie" userId="80f590ee-680b-46f9-ad27-9c592dddfe23" providerId="ADAL" clId="{0F9151F9-BC51-4B08-A09C-DE685D3FA009}" dt="2024-02-13T13:55:43.537" v="30" actId="20577"/>
        <pc:sldMkLst>
          <pc:docMk/>
          <pc:sldMk cId="1909171732" sldId="324"/>
        </pc:sldMkLst>
        <pc:spChg chg="mod">
          <ac:chgData name="Langbeen Jodie" userId="80f590ee-680b-46f9-ad27-9c592dddfe23" providerId="ADAL" clId="{0F9151F9-BC51-4B08-A09C-DE685D3FA009}" dt="2024-02-13T13:55:43.537" v="30" actId="20577"/>
          <ac:spMkLst>
            <pc:docMk/>
            <pc:sldMk cId="1909171732" sldId="324"/>
            <ac:spMk id="20" creationId="{7C695FF8-921F-4B3B-A0FF-8B8AAB6EB41A}"/>
          </ac:spMkLst>
        </pc:spChg>
      </pc:sldChg>
    </pc:docChg>
  </pc:docChgLst>
  <pc:docChgLst>
    <pc:chgData name="Langbeen Jodie" userId="80f590ee-680b-46f9-ad27-9c592dddfe23" providerId="ADAL" clId="{94518415-FF28-43CA-B4A7-8D3A2A4FCC84}"/>
    <pc:docChg chg="custSel addSld delSld modSld">
      <pc:chgData name="Langbeen Jodie" userId="80f590ee-680b-46f9-ad27-9c592dddfe23" providerId="ADAL" clId="{94518415-FF28-43CA-B4A7-8D3A2A4FCC84}" dt="2023-10-27T09:35:50.331" v="8" actId="47"/>
      <pc:docMkLst>
        <pc:docMk/>
      </pc:docMkLst>
      <pc:sldChg chg="addSp delSp modSp del mod">
        <pc:chgData name="Langbeen Jodie" userId="80f590ee-680b-46f9-ad27-9c592dddfe23" providerId="ADAL" clId="{94518415-FF28-43CA-B4A7-8D3A2A4FCC84}" dt="2023-10-27T09:35:50.331" v="8" actId="47"/>
        <pc:sldMkLst>
          <pc:docMk/>
          <pc:sldMk cId="1920120006" sldId="283"/>
        </pc:sldMkLst>
        <pc:picChg chg="add del mod">
          <ac:chgData name="Langbeen Jodie" userId="80f590ee-680b-46f9-ad27-9c592dddfe23" providerId="ADAL" clId="{94518415-FF28-43CA-B4A7-8D3A2A4FCC84}" dt="2023-10-27T09:35:35.413" v="5" actId="478"/>
          <ac:picMkLst>
            <pc:docMk/>
            <pc:sldMk cId="1920120006" sldId="283"/>
            <ac:picMk id="2" creationId="{11F32831-D827-4BB7-949A-ABD60443FEDD}"/>
          </ac:picMkLst>
        </pc:picChg>
      </pc:sldChg>
      <pc:sldChg chg="del">
        <pc:chgData name="Langbeen Jodie" userId="80f590ee-680b-46f9-ad27-9c592dddfe23" providerId="ADAL" clId="{94518415-FF28-43CA-B4A7-8D3A2A4FCC84}" dt="2023-10-27T09:35:33.317" v="4" actId="47"/>
        <pc:sldMkLst>
          <pc:docMk/>
          <pc:sldMk cId="1889263281" sldId="284"/>
        </pc:sldMkLst>
      </pc:sldChg>
      <pc:sldChg chg="addSp new">
        <pc:chgData name="Langbeen Jodie" userId="80f590ee-680b-46f9-ad27-9c592dddfe23" providerId="ADAL" clId="{94518415-FF28-43CA-B4A7-8D3A2A4FCC84}" dt="2023-10-27T09:35:26.278" v="3"/>
        <pc:sldMkLst>
          <pc:docMk/>
          <pc:sldMk cId="4195519751" sldId="320"/>
        </pc:sldMkLst>
        <pc:picChg chg="add">
          <ac:chgData name="Langbeen Jodie" userId="80f590ee-680b-46f9-ad27-9c592dddfe23" providerId="ADAL" clId="{94518415-FF28-43CA-B4A7-8D3A2A4FCC84}" dt="2023-10-27T09:35:26.278" v="3"/>
          <ac:picMkLst>
            <pc:docMk/>
            <pc:sldMk cId="4195519751" sldId="320"/>
            <ac:picMk id="3" creationId="{197E06F0-BA52-4672-94CD-57D1195F1376}"/>
          </ac:picMkLst>
        </pc:picChg>
      </pc:sldChg>
      <pc:sldChg chg="addSp new">
        <pc:chgData name="Langbeen Jodie" userId="80f590ee-680b-46f9-ad27-9c592dddfe23" providerId="ADAL" clId="{94518415-FF28-43CA-B4A7-8D3A2A4FCC84}" dt="2023-10-27T09:35:46.532" v="7"/>
        <pc:sldMkLst>
          <pc:docMk/>
          <pc:sldMk cId="2226896217" sldId="321"/>
        </pc:sldMkLst>
        <pc:picChg chg="add">
          <ac:chgData name="Langbeen Jodie" userId="80f590ee-680b-46f9-ad27-9c592dddfe23" providerId="ADAL" clId="{94518415-FF28-43CA-B4A7-8D3A2A4FCC84}" dt="2023-10-27T09:35:46.532" v="7"/>
          <ac:picMkLst>
            <pc:docMk/>
            <pc:sldMk cId="2226896217" sldId="321"/>
            <ac:picMk id="3" creationId="{0A9D2298-4DEF-48C5-929F-2CC501A30B3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0201A92-9DAC-42E6-8EED-C1D0D3D501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993C75-674C-4E5F-99F3-65E0F9E34B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7D062-9B49-4166-AABD-F708704C0E2C}" type="datetimeFigureOut">
              <a:rPr lang="nl-BE" smtClean="0"/>
              <a:t>13/02/2024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32B0306-0C89-4075-9116-4797C07CD5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15E2F3C-30E4-4BF2-A169-A002731B64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6A832-9534-4CD0-96E9-81980CD3D3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8776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97090-CDE2-4A5A-8356-1BA73BD7822B}" type="datetimeFigureOut">
              <a:rPr lang="nl-BE" smtClean="0"/>
              <a:t>13/02/2024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9C21E-82EF-43EC-B54D-5F4BC85DFD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232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met één afgeronde hoek 6">
            <a:extLst>
              <a:ext uri="{FF2B5EF4-FFF2-40B4-BE49-F238E27FC236}">
                <a16:creationId xmlns:a16="http://schemas.microsoft.com/office/drawing/2014/main" id="{08C393A1-630C-3A4E-A4BF-28FDA6C92CFD}"/>
              </a:ext>
            </a:extLst>
          </p:cNvPr>
          <p:cNvSpPr/>
          <p:nvPr userDrawn="1"/>
        </p:nvSpPr>
        <p:spPr>
          <a:xfrm>
            <a:off x="0" y="4604519"/>
            <a:ext cx="11207578" cy="2288992"/>
          </a:xfrm>
          <a:prstGeom prst="round1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C82445F7-E7AF-5A47-9A9B-7DFE21AE4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51513"/>
            <a:ext cx="12192000" cy="1679171"/>
          </a:xfrm>
        </p:spPr>
        <p:txBody>
          <a:bodyPr/>
          <a:lstStyle>
            <a:lvl1pPr algn="ctr">
              <a:defRPr sz="4000" b="1" i="0">
                <a:solidFill>
                  <a:srgbClr val="246194"/>
                </a:solidFill>
                <a:latin typeface="GILROY-SEMIBOLD" pitchFamily="2" charset="77"/>
              </a:defRPr>
            </a:lvl1pPr>
          </a:lstStyle>
          <a:p>
            <a:r>
              <a:rPr lang="nl-BE" dirty="0" err="1"/>
              <a:t>jj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51ABAB5-FCE4-4A4D-8E4C-2B95DC51B69F}"/>
              </a:ext>
            </a:extLst>
          </p:cNvPr>
          <p:cNvSpPr txBox="1"/>
          <p:nvPr userDrawn="1"/>
        </p:nvSpPr>
        <p:spPr>
          <a:xfrm>
            <a:off x="108126" y="4779519"/>
            <a:ext cx="2745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246194"/>
                </a:solidFill>
                <a:latin typeface="GILROY-SEMIBOLD"/>
              </a:rPr>
              <a:t>Vlaamse Hospital Outbreak Support Teams</a:t>
            </a:r>
          </a:p>
          <a:p>
            <a:endParaRPr lang="nl-BE" sz="2400" b="1" dirty="0">
              <a:solidFill>
                <a:srgbClr val="246194"/>
              </a:solidFill>
              <a:latin typeface="GILROY-SEMIBOLD"/>
            </a:endParaRPr>
          </a:p>
          <a:p>
            <a:r>
              <a:rPr lang="nl-BE" sz="2400" b="1" dirty="0">
                <a:solidFill>
                  <a:srgbClr val="246194"/>
                </a:solidFill>
                <a:latin typeface="GILROY-SEMIBOLD"/>
              </a:rPr>
              <a:t>Departement Zorg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6D0614-D39F-402A-8098-1B1A1DBF89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5120" y="4604519"/>
            <a:ext cx="9496880" cy="220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3843EC-BF10-4F1A-AC9B-0906AB11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015699-A29B-4EC1-8D5F-D326C6BA1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4CD731-996B-4B33-B624-C66510651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0F010F-2EB5-430C-9D14-79CA7E7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4CE7F5-2A55-406B-AD2E-8DC9A786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83C532-64F5-4199-AE2E-5382BF05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9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36CC7-BB6E-4EFA-BE64-3123327D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62DB951-D5A8-466C-971F-011D5DE93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091209-5A1A-44F2-8B89-5B054ED35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6BB42A-EFC2-460F-BCDA-26D14D79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D8BF26-3ED8-4FAE-93C0-A8664EF4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91C319-0D48-4A80-86D9-6984B441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1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60132-64FD-44E5-8921-FCE6E310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7339E06-C751-4164-B8CE-219C25AEA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09332F-6746-45CC-8C45-F15F7F57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A4679D-FE16-40AD-88DB-1CE543FC3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4B4D3-350C-4920-90C6-E6A57699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570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8A5C67-CA09-431C-BE68-6345AD689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054FBBC-D670-47C3-A443-CF0FC7EC2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669525-4249-4055-AD01-120A3966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64BCF7-9853-4BC4-87B1-B0354E23C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6605FB-C895-4FA0-8D43-746E226F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 R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FFE80AAB-0682-534F-B72E-BE02D0FFE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8289"/>
            <a:ext cx="10475423" cy="639055"/>
          </a:xfrm>
        </p:spPr>
        <p:txBody>
          <a:bodyPr anchor="b"/>
          <a:lstStyle>
            <a:lvl1pPr>
              <a:defRPr sz="3600" b="1" i="0">
                <a:solidFill>
                  <a:srgbClr val="246194"/>
                </a:solidFill>
                <a:latin typeface="GILROY-SEMIBOLD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C96F9E8C-A2C6-9B45-AB44-2803E58FE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8349"/>
            <a:ext cx="10475422" cy="4512307"/>
          </a:xfrm>
        </p:spPr>
        <p:txBody>
          <a:bodyPr/>
          <a:lstStyle>
            <a:lvl1pPr>
              <a:defRPr>
                <a:latin typeface="Gilroy" pitchFamily="2" charset="77"/>
              </a:defRPr>
            </a:lvl1pPr>
            <a:lvl2pPr>
              <a:defRPr>
                <a:latin typeface="Gilroy" pitchFamily="2" charset="77"/>
              </a:defRPr>
            </a:lvl2pPr>
            <a:lvl3pPr>
              <a:defRPr>
                <a:latin typeface="Gilroy" pitchFamily="2" charset="77"/>
              </a:defRPr>
            </a:lvl3pPr>
            <a:lvl4pPr>
              <a:defRPr>
                <a:latin typeface="Gilroy" pitchFamily="2" charset="77"/>
              </a:defRPr>
            </a:lvl4pPr>
            <a:lvl5pPr>
              <a:defRPr>
                <a:latin typeface="Gilroy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348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met één afgeronde hoek 6">
            <a:extLst>
              <a:ext uri="{FF2B5EF4-FFF2-40B4-BE49-F238E27FC236}">
                <a16:creationId xmlns:a16="http://schemas.microsoft.com/office/drawing/2014/main" id="{0C7C11E4-B4D1-4353-A88F-6C7686585233}"/>
              </a:ext>
            </a:extLst>
          </p:cNvPr>
          <p:cNvSpPr/>
          <p:nvPr userDrawn="1"/>
        </p:nvSpPr>
        <p:spPr>
          <a:xfrm rot="10800000" flipV="1">
            <a:off x="0" y="0"/>
            <a:ext cx="12192000" cy="69290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hthoek met één afgeronde hoek 6">
            <a:extLst>
              <a:ext uri="{FF2B5EF4-FFF2-40B4-BE49-F238E27FC236}">
                <a16:creationId xmlns:a16="http://schemas.microsoft.com/office/drawing/2014/main" id="{5BCAD4C5-BD77-40F3-9FCA-BAD16AA3C309}"/>
              </a:ext>
            </a:extLst>
          </p:cNvPr>
          <p:cNvSpPr/>
          <p:nvPr userDrawn="1"/>
        </p:nvSpPr>
        <p:spPr>
          <a:xfrm rot="10800000" flipV="1">
            <a:off x="1100831" y="949910"/>
            <a:ext cx="11091168" cy="5979111"/>
          </a:xfrm>
          <a:prstGeom prst="round1Rect">
            <a:avLst>
              <a:gd name="adj" fmla="val 50000"/>
            </a:avLst>
          </a:prstGeom>
          <a:solidFill>
            <a:srgbClr val="24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FCEABB-BE30-46E6-ADAA-B8FB70E04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3774" y="2728585"/>
            <a:ext cx="8380869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GILROY-SEMIBOLD"/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85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735C0-7C9F-41A2-8108-60FC257C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326DD6-3624-41E9-93DB-F44332779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37EF6A-4CFD-4D26-978C-E4C8668D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F007BD-F3B2-452F-B9D0-C27579F0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D65927-50DD-4D0C-A977-B5396C495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56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D6B0A-30A0-4B65-B912-9C0C62E6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582084-4FDD-4003-AC6A-9375E9B2D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96A66B-FD27-4A19-AC54-F1649767B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67A987-917E-4AB3-A1E7-A16D29E5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BABE05-C0CF-477C-AF5F-83C063E9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5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FF55E-7E21-441D-ADB1-2806043C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9B42D1-0D4A-4F61-BFEA-28053D355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AA4A6A-9D33-4B8F-B3B8-E7797D54D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7128BA-79AB-47F7-A6AA-67834722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8110A2-4612-4803-9A4E-1FF05BC2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494F5C-3CA6-4B4A-BB5F-A8065D78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72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3B9FD-6BF1-4398-98B6-F3175669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A2244F-1EE4-4E09-B37A-58325CE01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80B775-ECB6-4D8E-8EDE-6F634D0D5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5C62A5F-457F-4ABF-85B9-6585CF669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E9EACF3-D269-4699-8D64-C9BE0B6A5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BEC71DE-60AB-4AF0-98E5-D193AE7C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1AA56AE-E70A-44A6-A85B-9D562E0CC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F38F893-A0D3-40BB-84DA-8C16A72ED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4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14B38-0135-4EA8-9DDC-F5EC837B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A95E37D-6B3C-4AA3-A309-75DD7267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D846B7-4E65-4038-A2A6-7EDD2FDA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FB2C5B-B311-40ED-A406-AA59A0C9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82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A91646F-EA89-4D3C-A941-02E73474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E6BB26F-F508-4E69-ADE4-2F3DEB97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8FD120-5A36-4305-B031-35D70973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81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20521CE-C5F0-43D2-A219-F9E95A56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B97A5A-E851-45D2-9A1C-CE4A87D57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EDFC5C-FF7F-443F-B270-D01AADEC1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D1A60-1C90-4E54-A7D0-43C2F8FEE7E8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9D9F7C-D948-4CE1-A9A9-7B287A0C7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74C91A-8DA6-498F-A3DA-4F17EACA3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9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vm.nl/sites/default/files/2023-02/2.%20Antibiotica%20surveillance%20SNIV%20dag%20%28J.%20Kabel%20en%20A.%20Haenen%29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fi.be/nl/chapters/12?frag=8002222" TargetMode="External"/><Relationship Id="rId2" Type="http://schemas.openxmlformats.org/officeDocument/2006/relationships/hyperlink" Target="https://www.rivm.nl/sites/default/files/2023-02/2.%20Antibiotica%20surveillance%20SNIV%20dag%20%28J.%20Kabel%20en%20A.%20Haenen%29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078E9-EB7C-E74A-93FF-1E0EC306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6" y="887767"/>
            <a:ext cx="7343481" cy="3122171"/>
          </a:xfrm>
        </p:spPr>
        <p:txBody>
          <a:bodyPr>
            <a:normAutofit fontScale="90000"/>
          </a:bodyPr>
          <a:lstStyle/>
          <a:p>
            <a:br>
              <a:rPr lang="nl-BE" sz="6000" dirty="0">
                <a:latin typeface="+mn-lt"/>
              </a:rPr>
            </a:br>
            <a:r>
              <a:rPr lang="nl-BE" sz="1400" dirty="0">
                <a:solidFill>
                  <a:schemeClr val="bg1"/>
                </a:solidFill>
                <a:latin typeface="+mn-lt"/>
              </a:rPr>
              <a:t>D</a:t>
            </a:r>
            <a:br>
              <a:rPr lang="nl-BE" sz="6000" dirty="0">
                <a:latin typeface="+mn-lt"/>
              </a:rPr>
            </a:br>
            <a:r>
              <a:rPr lang="nl-BE" sz="6000" dirty="0">
                <a:latin typeface="+mn-lt"/>
              </a:rPr>
              <a:t>Preventie, diagnostiek en behandeling van urineweginfecties in woonzorgcentra</a:t>
            </a:r>
            <a:br>
              <a:rPr lang="nl-BE" sz="4800" dirty="0">
                <a:latin typeface="+mn-lt"/>
              </a:rPr>
            </a:br>
            <a:br>
              <a:rPr lang="nl-BE" sz="4800" dirty="0">
                <a:latin typeface="+mn-lt"/>
              </a:rPr>
            </a:br>
            <a:endParaRPr lang="nl-BE" sz="2700" dirty="0">
              <a:latin typeface="+mn-lt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18AE38-9141-4B42-9F20-040A8C122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136" y="54864"/>
            <a:ext cx="3773863" cy="452212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11EFFDF-A44D-4F06-AF56-E48306CFF2B7}"/>
              </a:ext>
            </a:extLst>
          </p:cNvPr>
          <p:cNvSpPr txBox="1">
            <a:spLocks/>
          </p:cNvSpPr>
          <p:nvPr/>
        </p:nvSpPr>
        <p:spPr>
          <a:xfrm>
            <a:off x="279667" y="4009938"/>
            <a:ext cx="2095888" cy="561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46194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200" dirty="0">
                <a:latin typeface="+mn-lt"/>
              </a:rPr>
              <a:t>Consensus</a:t>
            </a:r>
            <a:endParaRPr lang="nl-B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8289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Diagnostiek UWI – met katheter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7C695FF8-921F-4B3B-A0FF-8B8AAB6E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" y="1260808"/>
            <a:ext cx="7112625" cy="40333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BE" sz="2400" b="1" dirty="0">
                <a:latin typeface="+mn-lt"/>
              </a:rPr>
              <a:t>Klinische symptomen </a:t>
            </a:r>
          </a:p>
          <a:p>
            <a:pPr marL="0" indent="0">
              <a:buNone/>
            </a:pPr>
            <a:r>
              <a:rPr lang="nl-BE" sz="2400" b="1" dirty="0">
                <a:latin typeface="+mn-lt"/>
              </a:rPr>
              <a:t>EN</a:t>
            </a:r>
          </a:p>
          <a:p>
            <a:pPr marL="0" indent="0">
              <a:buNone/>
            </a:pPr>
            <a:r>
              <a:rPr lang="nl-BE" sz="2400" b="1" dirty="0">
                <a:latin typeface="+mn-lt"/>
              </a:rPr>
              <a:t>Positieve urinecultuur</a:t>
            </a:r>
            <a:r>
              <a:rPr lang="nl-BE" sz="2400" dirty="0">
                <a:latin typeface="+mn-lt"/>
              </a:rPr>
              <a:t>: ≥ 10</a:t>
            </a:r>
            <a:r>
              <a:rPr lang="nl-BE" sz="2400" baseline="30000" dirty="0">
                <a:latin typeface="+mn-lt"/>
              </a:rPr>
              <a:t>5 </a:t>
            </a:r>
            <a:r>
              <a:rPr lang="nl-BE" sz="2400" dirty="0">
                <a:latin typeface="+mn-lt"/>
              </a:rPr>
              <a:t>CFU/ml met max. 2 ≠</a:t>
            </a:r>
            <a:r>
              <a:rPr lang="nl-BE" sz="2400" dirty="0"/>
              <a:t> micro-organismen in urinestaal via katheter/urinecollector na katheterwissel </a:t>
            </a:r>
          </a:p>
          <a:p>
            <a:pPr marL="0" indent="0">
              <a:buNone/>
            </a:pPr>
            <a:endParaRPr lang="nl-BE" sz="2400" baseline="30000" dirty="0">
              <a:latin typeface="+mn-lt"/>
            </a:endParaRPr>
          </a:p>
          <a:p>
            <a:pPr marL="0" indent="0">
              <a:buNone/>
            </a:pPr>
            <a:endParaRPr lang="nl-BE" sz="2400" baseline="30000" dirty="0">
              <a:latin typeface="+mn-lt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2024C3D-24FF-4877-A142-75884407003C}"/>
              </a:ext>
            </a:extLst>
          </p:cNvPr>
          <p:cNvSpPr/>
          <p:nvPr/>
        </p:nvSpPr>
        <p:spPr>
          <a:xfrm>
            <a:off x="362373" y="5142958"/>
            <a:ext cx="114672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100" dirty="0"/>
              <a:t>Hoge Gezondheidsraad. Aanbevelingen inzake preventie, beheersing en aanpak van urineweginfecties tijdens de zorgverlening. 2017.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CDC. Urinary tract infection (catheter-associated urinary tract infection [CAUTI] and non-catheter-associated urinary tract infection [UTI]) events. 2023.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VERENSO. </a:t>
            </a:r>
            <a:r>
              <a:rPr lang="nl-BE" sz="1100" dirty="0"/>
              <a:t>Richtlijn urineweginfecties bij kwetsbare ouderen.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Leber</a:t>
            </a:r>
            <a:r>
              <a:rPr lang="en-US" sz="1100" dirty="0"/>
              <a:t> et al.  Clinical Microbiology Procedures Handbook, 4</a:t>
            </a:r>
            <a:r>
              <a:rPr lang="en-US" sz="1100" baseline="30000" dirty="0"/>
              <a:t>th</a:t>
            </a:r>
            <a:r>
              <a:rPr lang="en-US" sz="1100" dirty="0"/>
              <a:t> edition, ASMP Press 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CID 2010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Stone ND, Ashraf MS, Calder J et al. Society for Healthcare epidemiology long-term care special interest group. Surveillance definitions of infections in long-term care facilities: revisiting the </a:t>
            </a:r>
            <a:r>
              <a:rPr lang="en-US" sz="1100" dirty="0" err="1"/>
              <a:t>McGeer</a:t>
            </a:r>
            <a:r>
              <a:rPr lang="en-US" sz="1100" dirty="0"/>
              <a:t> criteria. Infect Control Hosp Epidemiol 2012;33:965-77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Ryan S, Gillespie E, Stuart RL. Urinary tract infection surveillance in residential aged care. Am J infect Control 2018;46:67-72</a:t>
            </a:r>
            <a:endParaRPr lang="nl-BE" sz="1200" dirty="0"/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1006A62B-DD8C-4162-BC66-4D9E457C80EB}"/>
              </a:ext>
            </a:extLst>
          </p:cNvPr>
          <p:cNvCxnSpPr>
            <a:cxnSpLocks/>
          </p:cNvCxnSpPr>
          <p:nvPr/>
        </p:nvCxnSpPr>
        <p:spPr>
          <a:xfrm>
            <a:off x="3302494" y="1482571"/>
            <a:ext cx="4287914" cy="0"/>
          </a:xfrm>
          <a:prstGeom prst="straightConnector1">
            <a:avLst/>
          </a:prstGeom>
          <a:ln w="57150">
            <a:solidFill>
              <a:srgbClr val="246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9228AAB3-273A-4967-B827-C0FAC8F0C2F7}"/>
              </a:ext>
            </a:extLst>
          </p:cNvPr>
          <p:cNvSpPr/>
          <p:nvPr/>
        </p:nvSpPr>
        <p:spPr>
          <a:xfrm>
            <a:off x="510466" y="4091698"/>
            <a:ext cx="5779363" cy="5191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000" dirty="0">
                <a:solidFill>
                  <a:schemeClr val="tx1"/>
                </a:solidFill>
              </a:rPr>
              <a:t>Uitsluiten van urineretentie en andere infectiefocus!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BF64E85-B590-4887-8BDB-C50A6A819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080" y="478153"/>
            <a:ext cx="4143470" cy="40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1019E-8A7E-455B-8450-A560F86B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7E06F0-BA52-4672-94CD-57D1195F1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69" y="55647"/>
            <a:ext cx="11144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19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Diagnostiek UWI – afname urinestaal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7C695FF8-921F-4B3B-A0FF-8B8AAB6E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" y="1251477"/>
            <a:ext cx="8623583" cy="40333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BE" dirty="0">
                <a:cs typeface="Calibri"/>
              </a:rPr>
              <a:t>Afname urinestaal bij bewoners </a:t>
            </a:r>
            <a:r>
              <a:rPr lang="nl-BE" b="1" dirty="0">
                <a:cs typeface="Calibri"/>
              </a:rPr>
              <a:t>zonder katheter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 err="1">
                <a:cs typeface="Calibri"/>
              </a:rPr>
              <a:t>Midstream</a:t>
            </a:r>
            <a:r>
              <a:rPr lang="nl-NL" dirty="0">
                <a:cs typeface="Calibri"/>
              </a:rPr>
              <a:t> als absolute voorkeur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>
                <a:cs typeface="Calibri"/>
              </a:rPr>
              <a:t>Alternatief: éénmalige urinaire katheterisatie 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>
                <a:cs typeface="Calibri"/>
              </a:rPr>
              <a:t>Suboptimaal: opvang urine in steriel </a:t>
            </a:r>
            <a:r>
              <a:rPr lang="nl-NL" dirty="0" err="1">
                <a:cs typeface="Calibri"/>
              </a:rPr>
              <a:t>recipiënt</a:t>
            </a:r>
            <a:r>
              <a:rPr lang="nl-NL" dirty="0">
                <a:cs typeface="Calibri"/>
              </a:rPr>
              <a:t> (vb.: </a:t>
            </a:r>
            <a:r>
              <a:rPr lang="nl-NL" dirty="0" err="1">
                <a:cs typeface="Calibri"/>
              </a:rPr>
              <a:t>staalrecipiënt</a:t>
            </a:r>
            <a:r>
              <a:rPr lang="nl-NL" dirty="0">
                <a:cs typeface="Calibri"/>
              </a:rPr>
              <a:t>, steriel </a:t>
            </a:r>
            <a:r>
              <a:rPr lang="nl-NL" dirty="0" err="1">
                <a:cs typeface="Calibri"/>
              </a:rPr>
              <a:t>godet</a:t>
            </a:r>
            <a:r>
              <a:rPr lang="nl-NL" dirty="0">
                <a:cs typeface="Calibri"/>
              </a:rPr>
              <a:t>, steriel </a:t>
            </a:r>
            <a:r>
              <a:rPr lang="nl-NL" dirty="0" err="1">
                <a:cs typeface="Calibri"/>
              </a:rPr>
              <a:t>wondzorgset</a:t>
            </a:r>
            <a:r>
              <a:rPr lang="nl-NL" dirty="0">
                <a:cs typeface="Calibri"/>
              </a:rPr>
              <a:t>)</a:t>
            </a:r>
          </a:p>
          <a:p>
            <a:pPr marL="457200" lvl="1" indent="0">
              <a:buNone/>
            </a:pPr>
            <a:r>
              <a:rPr lang="nl-NL" b="1" dirty="0">
                <a:cs typeface="Calibri"/>
              </a:rPr>
              <a:t>NIET</a:t>
            </a:r>
            <a:r>
              <a:rPr lang="nl-NL" dirty="0">
                <a:cs typeface="Calibri"/>
              </a:rPr>
              <a:t> uit de bedpan!</a:t>
            </a:r>
          </a:p>
          <a:p>
            <a:r>
              <a:rPr lang="nl-NL" dirty="0">
                <a:cs typeface="Calibri"/>
              </a:rPr>
              <a:t>Afname urinestaal bij bewoners </a:t>
            </a:r>
            <a:r>
              <a:rPr lang="nl-NL" b="1" dirty="0">
                <a:cs typeface="Calibri"/>
              </a:rPr>
              <a:t>MET katheter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 err="1"/>
              <a:t>Midstream</a:t>
            </a:r>
            <a:r>
              <a:rPr lang="nl-BE" dirty="0"/>
              <a:t> staalafname na verwijderen katheter (indien mogelijk)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/>
              <a:t>Staalafname via afnamepunt urinecollector NA katheterwissel en na intiem toilet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/>
              <a:t>Staalafname via </a:t>
            </a:r>
            <a:r>
              <a:rPr lang="nl-BE"/>
              <a:t>aftapkraan urinecollector </a:t>
            </a:r>
            <a:r>
              <a:rPr lang="nl-BE" dirty="0"/>
              <a:t>NA katheterwissel en na intiem toilet </a:t>
            </a:r>
          </a:p>
          <a:p>
            <a:pPr marL="0" indent="0">
              <a:buNone/>
            </a:pPr>
            <a:endParaRPr lang="nl-BE" sz="2400" baseline="30000" dirty="0">
              <a:latin typeface="+mn-lt"/>
            </a:endParaRPr>
          </a:p>
        </p:txBody>
      </p:sp>
      <p:pic>
        <p:nvPicPr>
          <p:cNvPr id="9" name="Afbeelding 8" descr="Afbeelding met tekst, Medische apparatuur, medisch, gezondheidszorg&#10;&#10;Automatisch gegenereerde beschrijving">
            <a:extLst>
              <a:ext uri="{FF2B5EF4-FFF2-40B4-BE49-F238E27FC236}">
                <a16:creationId xmlns:a16="http://schemas.microsoft.com/office/drawing/2014/main" id="{66517FDD-F68D-4071-9688-A6BB552E9F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73096" y="3376444"/>
            <a:ext cx="2656531" cy="3198752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3BBF84C1-1FBB-49BA-9F75-39F233A827D7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7203233" y="4975820"/>
            <a:ext cx="1969863" cy="17467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171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07930-9F37-4DF1-842C-F7D7EDEB5C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b="1" dirty="0"/>
              <a:t>Behandeling UWI</a:t>
            </a:r>
          </a:p>
        </p:txBody>
      </p:sp>
    </p:spTree>
    <p:extLst>
      <p:ext uri="{BB962C8B-B14F-4D97-AF65-F5344CB8AC3E}">
        <p14:creationId xmlns:p14="http://schemas.microsoft.com/office/powerpoint/2010/main" val="428291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Behandeling UWI 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541FD9AB-2038-42D6-AE40-E44C220E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" y="1090908"/>
            <a:ext cx="11336400" cy="45819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BE" b="1" dirty="0">
                <a:solidFill>
                  <a:srgbClr val="7698D4"/>
                </a:solidFill>
                <a:latin typeface="+mn-lt"/>
              </a:rPr>
              <a:t>Asymptomatische bacteriurie</a:t>
            </a:r>
          </a:p>
          <a:p>
            <a:r>
              <a:rPr lang="nl-BE" sz="2000" b="1" i="1" dirty="0">
                <a:solidFill>
                  <a:srgbClr val="C00000"/>
                </a:solidFill>
                <a:latin typeface="+mn-lt"/>
              </a:rPr>
              <a:t>≠ UWI</a:t>
            </a:r>
          </a:p>
          <a:p>
            <a:r>
              <a:rPr lang="nl-BE" sz="2000" b="1" i="1" dirty="0">
                <a:solidFill>
                  <a:srgbClr val="C00000"/>
                </a:solidFill>
                <a:latin typeface="+mn-lt"/>
              </a:rPr>
              <a:t>Niet opsporen en dus niet behandelen en niet opvolgen</a:t>
            </a:r>
          </a:p>
          <a:p>
            <a:pPr marL="0" indent="0">
              <a:buNone/>
            </a:pPr>
            <a:r>
              <a:rPr lang="nl-BE" sz="2000" b="1" i="1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nl-BE" sz="2000" b="1" i="1" dirty="0">
                <a:solidFill>
                  <a:srgbClr val="C00000"/>
                </a:solidFill>
                <a:latin typeface="+mn-lt"/>
              </a:rPr>
              <a:t>Het behandelen van een asymptomatische bacteriurie levert geen aantoonbare klinische verbetering op en kan oorzaak zijn van de ontwikkeling van resistente kiemen.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FA74D75-711D-4594-BE68-A4B70C001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82" y="3092497"/>
            <a:ext cx="4319118" cy="175439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8CEF95D2-838E-48FB-AF3A-8716C6CB8A93}"/>
              </a:ext>
            </a:extLst>
          </p:cNvPr>
          <p:cNvSpPr/>
          <p:nvPr/>
        </p:nvSpPr>
        <p:spPr>
          <a:xfrm>
            <a:off x="296946" y="5185554"/>
            <a:ext cx="1146725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Nicolle L, Gupta K, Bradley SF et al. Clinical practice guideline for the management of asymptomatic bacteriuria: 2019 update by the Infectious Diseases Society of America. Clin Infect Dis 2019, 68(10): e83-e110.Stichting </a:t>
            </a:r>
            <a:r>
              <a:rPr lang="en-US" sz="1100" dirty="0" err="1"/>
              <a:t>Werkgroep</a:t>
            </a:r>
            <a:r>
              <a:rPr lang="en-US" sz="1100" dirty="0"/>
              <a:t> </a:t>
            </a:r>
            <a:r>
              <a:rPr lang="en-US" sz="1100" dirty="0" err="1"/>
              <a:t>Antibioticabeleid</a:t>
            </a:r>
            <a:r>
              <a:rPr lang="en-US" sz="1100" dirty="0"/>
              <a:t>. Optimization of the antibiotic policy in the Netherlands: SWAB guidelines for antimicrobial therapy of urinary tract infections in adults. 2020, 11:19.</a:t>
            </a:r>
            <a:endParaRPr lang="da-DK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Mody</a:t>
            </a:r>
            <a:r>
              <a:rPr lang="en-US" sz="1100" dirty="0"/>
              <a:t> L, </a:t>
            </a:r>
            <a:r>
              <a:rPr lang="en-US" sz="1100" dirty="0" err="1"/>
              <a:t>Juthani</a:t>
            </a:r>
            <a:r>
              <a:rPr lang="en-US" sz="1100" dirty="0"/>
              <a:t>-Mehta M. Urinary tract infections in older women: a clinical review. JAMA 2014, 311(8): 844‐854</a:t>
            </a:r>
            <a:r>
              <a:rPr lang="da-DK" sz="1100" dirty="0"/>
              <a:t>SWAB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100" dirty="0"/>
              <a:t>BCFI. Urogenitale infecties. </a:t>
            </a:r>
            <a:r>
              <a:rPr lang="nl-BE" sz="1100" dirty="0" err="1"/>
              <a:t>Retrieved</a:t>
            </a:r>
            <a:r>
              <a:rPr lang="nl-BE" sz="1100" dirty="0"/>
              <a:t> </a:t>
            </a:r>
            <a:r>
              <a:rPr lang="nl-BE" sz="1100" dirty="0" err="1"/>
              <a:t>from</a:t>
            </a:r>
            <a:r>
              <a:rPr lang="nl-BE" sz="1100" dirty="0"/>
              <a:t> https://www.bcfi.be/nl/chapters/12?frag=8002222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CDC. Guidelines for prevention of catheter-associated urinary tract infections. 2009.</a:t>
            </a:r>
            <a:endParaRPr lang="nl-B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100" dirty="0"/>
              <a:t>Hoge Gezondheidsraad. Aanbevelingen inzake preventie, beheersing en aanpak van urineweginfecties tijdens de zorgverlening. 2017.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100" dirty="0"/>
              <a:t>Nicolle L, </a:t>
            </a:r>
            <a:r>
              <a:rPr lang="nl-BE" sz="1100" dirty="0" err="1"/>
              <a:t>Gupta</a:t>
            </a:r>
            <a:r>
              <a:rPr lang="nl-BE" sz="1100" dirty="0"/>
              <a:t> K, Bradley SF et al. </a:t>
            </a:r>
            <a:r>
              <a:rPr lang="en-GB" sz="1100" dirty="0"/>
              <a:t>Clinical practice guideline for the management of asymptomatic bacteriuria: 2019 update by the Infectious Diseases Society of America. Clin Infect Dis 2019, 68(10): e83-e110.</a:t>
            </a:r>
            <a:endParaRPr lang="nl-B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200862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Behandeling UWI 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541FD9AB-2038-42D6-AE40-E44C220E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2" y="1090908"/>
            <a:ext cx="11713363" cy="38281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BE" b="1" dirty="0">
                <a:solidFill>
                  <a:srgbClr val="7698D4"/>
                </a:solidFill>
                <a:latin typeface="+mn-lt"/>
              </a:rPr>
              <a:t>Cystitis</a:t>
            </a:r>
            <a:endParaRPr lang="nl-BE" sz="2400" b="1" dirty="0">
              <a:solidFill>
                <a:srgbClr val="7698D4"/>
              </a:solidFill>
              <a:latin typeface="+mn-lt"/>
            </a:endParaRPr>
          </a:p>
          <a:p>
            <a:pPr marL="0" indent="0">
              <a:buNone/>
            </a:pPr>
            <a:r>
              <a:rPr lang="nl-BE" sz="2000" b="1" i="1" dirty="0">
                <a:solidFill>
                  <a:srgbClr val="C00000"/>
                </a:solidFill>
                <a:latin typeface="+mn-lt"/>
              </a:rPr>
              <a:t>Vermijd empirisch </a:t>
            </a:r>
            <a:r>
              <a:rPr lang="nl-BE" sz="2000" b="1" i="1" dirty="0" err="1">
                <a:solidFill>
                  <a:srgbClr val="C00000"/>
                </a:solidFill>
                <a:latin typeface="+mn-lt"/>
              </a:rPr>
              <a:t>chinolonen</a:t>
            </a:r>
            <a:r>
              <a:rPr lang="nl-BE" sz="2000" b="1" i="1" dirty="0">
                <a:solidFill>
                  <a:srgbClr val="C00000"/>
                </a:solidFill>
                <a:latin typeface="+mn-lt"/>
              </a:rPr>
              <a:t> om antibiotische selectiedruk te vermijden. </a:t>
            </a:r>
            <a:r>
              <a:rPr lang="nl-BE" sz="2000" b="1" i="1" dirty="0" err="1">
                <a:solidFill>
                  <a:srgbClr val="C00000"/>
                </a:solidFill>
                <a:latin typeface="+mn-lt"/>
              </a:rPr>
              <a:t>Chinolonen</a:t>
            </a:r>
            <a:r>
              <a:rPr lang="nl-BE" sz="2000" b="1" i="1" dirty="0">
                <a:solidFill>
                  <a:srgbClr val="C00000"/>
                </a:solidFill>
                <a:latin typeface="+mn-lt"/>
              </a:rPr>
              <a:t> worden voorbehouden voor ernstige infecties.</a:t>
            </a:r>
          </a:p>
          <a:p>
            <a:pPr marL="0" indent="0">
              <a:buNone/>
            </a:pPr>
            <a:r>
              <a:rPr lang="nl-BE" sz="2000" b="1" i="1" dirty="0">
                <a:solidFill>
                  <a:srgbClr val="C00000"/>
                </a:solidFill>
                <a:latin typeface="+mn-lt"/>
              </a:rPr>
              <a:t>Vermijd </a:t>
            </a:r>
            <a:r>
              <a:rPr lang="nl-BE" sz="2000" b="1" i="1" dirty="0" err="1">
                <a:solidFill>
                  <a:srgbClr val="C00000"/>
                </a:solidFill>
                <a:latin typeface="+mn-lt"/>
              </a:rPr>
              <a:t>trimethoprim</a:t>
            </a:r>
            <a:r>
              <a:rPr lang="nl-BE" sz="2000" b="1" i="1" dirty="0">
                <a:solidFill>
                  <a:srgbClr val="C00000"/>
                </a:solidFill>
                <a:latin typeface="+mn-lt"/>
              </a:rPr>
              <a:t> en </a:t>
            </a:r>
            <a:r>
              <a:rPr lang="nl-BE" sz="2000" b="1" i="1" dirty="0" err="1">
                <a:solidFill>
                  <a:srgbClr val="C00000"/>
                </a:solidFill>
                <a:latin typeface="+mn-lt"/>
              </a:rPr>
              <a:t>cotrimoxazole</a:t>
            </a:r>
            <a:r>
              <a:rPr lang="nl-BE" sz="2000" b="1" i="1" dirty="0">
                <a:solidFill>
                  <a:srgbClr val="C00000"/>
                </a:solidFill>
                <a:latin typeface="+mn-lt"/>
              </a:rPr>
              <a:t> omwille van toename resistente </a:t>
            </a:r>
            <a:r>
              <a:rPr lang="nl-BE" sz="2000" b="1" i="1" dirty="0" err="1">
                <a:solidFill>
                  <a:srgbClr val="C00000"/>
                </a:solidFill>
                <a:latin typeface="+mn-lt"/>
              </a:rPr>
              <a:t>enterobacterales</a:t>
            </a:r>
            <a:r>
              <a:rPr lang="nl-BE" sz="2000" b="1" i="1" dirty="0">
                <a:solidFill>
                  <a:srgbClr val="C00000"/>
                </a:solidFill>
                <a:latin typeface="+mn-lt"/>
              </a:rPr>
              <a:t>.</a:t>
            </a:r>
          </a:p>
          <a:p>
            <a:r>
              <a:rPr lang="nl-BE" sz="1800" i="1" dirty="0">
                <a:latin typeface="+mn-lt"/>
              </a:rPr>
              <a:t>Bij behoud nierfunctie (eGFR &gt; 30ml/min)</a:t>
            </a:r>
          </a:p>
          <a:p>
            <a:pPr lvl="1"/>
            <a:r>
              <a:rPr lang="nl-BE" sz="1800" dirty="0">
                <a:latin typeface="+mn-lt"/>
              </a:rPr>
              <a:t>Voorkeur: </a:t>
            </a:r>
            <a:r>
              <a:rPr lang="nl-BE" sz="1800" b="1" dirty="0">
                <a:latin typeface="+mn-lt"/>
              </a:rPr>
              <a:t>nitrofurantoïne</a:t>
            </a:r>
            <a:r>
              <a:rPr lang="nl-BE" sz="1800" dirty="0">
                <a:latin typeface="+mn-lt"/>
              </a:rPr>
              <a:t> 3x 100mg PO/</a:t>
            </a:r>
            <a:r>
              <a:rPr lang="en-US" sz="1800" dirty="0">
                <a:latin typeface="+mn-lt"/>
              </a:rPr>
              <a:t>d </a:t>
            </a:r>
            <a:r>
              <a:rPr lang="nl-BE" sz="1800" dirty="0">
                <a:latin typeface="+mn-lt"/>
              </a:rPr>
              <a:t>gedurende 5 dagen </a:t>
            </a:r>
          </a:p>
          <a:p>
            <a:pPr lvl="2"/>
            <a:r>
              <a:rPr lang="nl-BE" sz="1200" dirty="0">
                <a:latin typeface="+mn-lt"/>
              </a:rPr>
              <a:t>Gespreid in te nemen tijdens de maaltijden of met voedsel, melk of yoghurt om de biologische beschikbaarheid en de tolerantie te optimaliseren</a:t>
            </a:r>
          </a:p>
          <a:p>
            <a:pPr lvl="1"/>
            <a:r>
              <a:rPr lang="nl-BE" sz="1800" dirty="0">
                <a:latin typeface="+mn-lt"/>
              </a:rPr>
              <a:t>Alternatief: </a:t>
            </a:r>
            <a:r>
              <a:rPr lang="nl-BE" sz="1800" b="1" dirty="0">
                <a:latin typeface="+mn-lt"/>
              </a:rPr>
              <a:t>fosfomycine</a:t>
            </a:r>
            <a:r>
              <a:rPr lang="nl-BE" sz="1800" dirty="0">
                <a:latin typeface="+mn-lt"/>
              </a:rPr>
              <a:t> éénmalig 3g PO</a:t>
            </a:r>
          </a:p>
          <a:p>
            <a:pPr>
              <a:buSzPts val="2000"/>
            </a:pPr>
            <a:r>
              <a:rPr lang="nl-BE" sz="1800" b="0" i="1" u="none" strike="noStrike" kern="1200" baseline="0" dirty="0">
                <a:latin typeface="+mn-lt"/>
              </a:rPr>
              <a:t>Bij </a:t>
            </a:r>
            <a:r>
              <a:rPr lang="nl-BE" sz="1800" i="1" dirty="0">
                <a:latin typeface="+mn-lt"/>
              </a:rPr>
              <a:t>verminderde nierfunctie (eGFR: 15-30ml/min)</a:t>
            </a:r>
            <a:endParaRPr lang="nl-BE" sz="1800" b="0" i="1" u="none" strike="noStrike" kern="1200" baseline="0" dirty="0">
              <a:latin typeface="+mn-lt"/>
            </a:endParaRPr>
          </a:p>
          <a:p>
            <a:pPr lvl="1">
              <a:buSzPts val="2000"/>
            </a:pPr>
            <a:r>
              <a:rPr lang="nl-BE" sz="1800" dirty="0">
                <a:latin typeface="+mn-lt"/>
              </a:rPr>
              <a:t>Voorkeur: </a:t>
            </a:r>
            <a:r>
              <a:rPr lang="nl-BE" sz="1800" b="1" dirty="0">
                <a:latin typeface="+mn-lt"/>
              </a:rPr>
              <a:t>f</a:t>
            </a:r>
            <a:r>
              <a:rPr lang="nl-BE" sz="1800" b="1" i="0" u="none" strike="noStrike" kern="1200" baseline="0" dirty="0">
                <a:latin typeface="+mn-lt"/>
              </a:rPr>
              <a:t>osfomycine</a:t>
            </a:r>
            <a:r>
              <a:rPr lang="nl-BE" sz="1800" b="0" i="0" u="none" strike="noStrike" kern="1200" baseline="0" dirty="0">
                <a:latin typeface="+mn-lt"/>
              </a:rPr>
              <a:t> éénmalig 3g PO </a:t>
            </a:r>
          </a:p>
          <a:p>
            <a:pPr lvl="1">
              <a:buSzPts val="2000"/>
            </a:pPr>
            <a:r>
              <a:rPr lang="nl-BE" sz="1800" dirty="0">
                <a:latin typeface="+mn-lt"/>
              </a:rPr>
              <a:t>Alternatief: </a:t>
            </a:r>
            <a:r>
              <a:rPr lang="nl-BE" sz="1800" b="1" dirty="0" err="1">
                <a:latin typeface="+mn-lt"/>
              </a:rPr>
              <a:t>t</a:t>
            </a:r>
            <a:r>
              <a:rPr lang="nl-BE" sz="1800" b="1" u="none" strike="noStrike" kern="1200" baseline="0" dirty="0" err="1">
                <a:latin typeface="+mn-lt"/>
              </a:rPr>
              <a:t>rimethoprim</a:t>
            </a:r>
            <a:r>
              <a:rPr lang="nl-BE" sz="1800" b="0" u="none" strike="noStrike" kern="1200" baseline="0" dirty="0">
                <a:latin typeface="+mn-lt"/>
              </a:rPr>
              <a:t> 2x 80mg PO</a:t>
            </a:r>
            <a:r>
              <a:rPr lang="nl-BE" sz="1800" dirty="0"/>
              <a:t>/d</a:t>
            </a:r>
            <a:r>
              <a:rPr lang="nl-BE" sz="1800" b="0" u="none" strike="noStrike" kern="1200" baseline="0" dirty="0">
                <a:latin typeface="+mn-lt"/>
              </a:rPr>
              <a:t> gedurende 3 dagen bij vrouwen en 7 dagen bij mannen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6979603-C79C-44D3-A730-200B27768EFB}"/>
              </a:ext>
            </a:extLst>
          </p:cNvPr>
          <p:cNvSpPr/>
          <p:nvPr/>
        </p:nvSpPr>
        <p:spPr>
          <a:xfrm>
            <a:off x="0" y="4919008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 err="1"/>
              <a:t>DeMarsh</a:t>
            </a:r>
            <a:r>
              <a:rPr lang="nl-BE" sz="1000" dirty="0"/>
              <a:t> M, </a:t>
            </a:r>
            <a:r>
              <a:rPr lang="nl-BE" sz="1000" dirty="0" err="1"/>
              <a:t>Bookstaver</a:t>
            </a:r>
            <a:r>
              <a:rPr lang="nl-BE" sz="1000" dirty="0"/>
              <a:t> PB, Gordon C et al. </a:t>
            </a:r>
            <a:r>
              <a:rPr lang="nl-BE" sz="1000" dirty="0" err="1"/>
              <a:t>Prediction</a:t>
            </a:r>
            <a:r>
              <a:rPr lang="nl-BE" sz="1000" dirty="0"/>
              <a:t> of </a:t>
            </a:r>
            <a:r>
              <a:rPr lang="nl-BE" sz="1000" dirty="0" err="1"/>
              <a:t>trimethoprim</a:t>
            </a:r>
            <a:r>
              <a:rPr lang="nl-BE" sz="1000" dirty="0"/>
              <a:t>/</a:t>
            </a:r>
            <a:r>
              <a:rPr lang="nl-BE" sz="1000" dirty="0" err="1"/>
              <a:t>sulfamethoxazole</a:t>
            </a:r>
            <a:r>
              <a:rPr lang="nl-BE" sz="1000" dirty="0"/>
              <a:t> </a:t>
            </a:r>
            <a:r>
              <a:rPr lang="nl-BE" sz="1000" dirty="0" err="1"/>
              <a:t>resistance</a:t>
            </a:r>
            <a:r>
              <a:rPr lang="nl-BE" sz="1000" dirty="0"/>
              <a:t> in community-</a:t>
            </a:r>
            <a:r>
              <a:rPr lang="nl-BE" sz="1000" dirty="0" err="1"/>
              <a:t>onset</a:t>
            </a:r>
            <a:r>
              <a:rPr lang="nl-BE" sz="1000" dirty="0"/>
              <a:t> </a:t>
            </a:r>
            <a:r>
              <a:rPr lang="nl-BE" sz="1000" dirty="0" err="1"/>
              <a:t>urinary</a:t>
            </a:r>
            <a:r>
              <a:rPr lang="nl-BE" sz="1000" dirty="0"/>
              <a:t> </a:t>
            </a:r>
            <a:r>
              <a:rPr lang="nl-BE" sz="1000" dirty="0" err="1"/>
              <a:t>tract</a:t>
            </a:r>
            <a:r>
              <a:rPr lang="nl-BE" sz="1000" dirty="0"/>
              <a:t> infections. J </a:t>
            </a:r>
            <a:r>
              <a:rPr lang="nl-BE" sz="1000" dirty="0" err="1"/>
              <a:t>Glob</a:t>
            </a:r>
            <a:r>
              <a:rPr lang="nl-BE" sz="1000" dirty="0"/>
              <a:t> </a:t>
            </a:r>
            <a:r>
              <a:rPr lang="nl-BE" sz="1000" dirty="0" err="1"/>
              <a:t>Antimicrob</a:t>
            </a:r>
            <a:r>
              <a:rPr lang="nl-BE" sz="1000" dirty="0"/>
              <a:t> </a:t>
            </a:r>
            <a:r>
              <a:rPr lang="nl-BE" sz="1000" dirty="0" err="1"/>
              <a:t>Resist</a:t>
            </a:r>
            <a:r>
              <a:rPr lang="nl-BE" sz="1000" dirty="0"/>
              <a:t> 2020, 21: 218-222.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/>
              <a:t>European Association of </a:t>
            </a:r>
            <a:r>
              <a:rPr lang="nl-BE" sz="1000" dirty="0" err="1"/>
              <a:t>Urology</a:t>
            </a:r>
            <a:r>
              <a:rPr lang="nl-BE" sz="1000" dirty="0"/>
              <a:t>. </a:t>
            </a:r>
            <a:r>
              <a:rPr lang="nl-BE" sz="1000" dirty="0" err="1"/>
              <a:t>Bonkat</a:t>
            </a:r>
            <a:r>
              <a:rPr lang="nl-BE" sz="1000" dirty="0"/>
              <a:t> G, </a:t>
            </a:r>
            <a:r>
              <a:rPr lang="nl-BE" sz="1000" dirty="0" err="1"/>
              <a:t>Bartoletti</a:t>
            </a:r>
            <a:r>
              <a:rPr lang="nl-BE" sz="1000" dirty="0"/>
              <a:t> R, Bruyère F et al. EAU </a:t>
            </a:r>
            <a:r>
              <a:rPr lang="nl-BE" sz="1000" dirty="0" err="1"/>
              <a:t>Guidelines</a:t>
            </a:r>
            <a:r>
              <a:rPr lang="nl-BE" sz="1000" dirty="0"/>
              <a:t> on </a:t>
            </a:r>
            <a:r>
              <a:rPr lang="nl-BE" sz="1000" dirty="0" err="1"/>
              <a:t>Urological</a:t>
            </a:r>
            <a:r>
              <a:rPr lang="nl-BE" sz="1000" dirty="0"/>
              <a:t> Infections. 2022, 1-65.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 err="1"/>
              <a:t>Heytens</a:t>
            </a:r>
            <a:r>
              <a:rPr lang="nl-BE" sz="1000" dirty="0"/>
              <a:t> S, Boelens J, Claeys G et al. </a:t>
            </a:r>
            <a:r>
              <a:rPr lang="nl-BE" sz="1000" dirty="0" err="1"/>
              <a:t>Uropathogen</a:t>
            </a:r>
            <a:r>
              <a:rPr lang="nl-BE" sz="1000" dirty="0"/>
              <a:t> </a:t>
            </a:r>
            <a:r>
              <a:rPr lang="nl-BE" sz="1000" dirty="0" err="1"/>
              <a:t>distribution</a:t>
            </a:r>
            <a:r>
              <a:rPr lang="nl-BE" sz="1000" dirty="0"/>
              <a:t> and antimicrobial </a:t>
            </a:r>
            <a:r>
              <a:rPr lang="nl-BE" sz="1000" dirty="0" err="1"/>
              <a:t>susceptibility</a:t>
            </a:r>
            <a:r>
              <a:rPr lang="nl-BE" sz="1000" dirty="0"/>
              <a:t> in </a:t>
            </a:r>
            <a:r>
              <a:rPr lang="nl-BE" sz="1000" dirty="0" err="1"/>
              <a:t>uncomplicated</a:t>
            </a:r>
            <a:r>
              <a:rPr lang="nl-BE" sz="1000" dirty="0"/>
              <a:t> cystitis in Belgium, a high </a:t>
            </a:r>
            <a:r>
              <a:rPr lang="nl-BE" sz="1000" dirty="0" err="1"/>
              <a:t>antibiotics</a:t>
            </a:r>
            <a:r>
              <a:rPr lang="nl-BE" sz="1000" dirty="0"/>
              <a:t> </a:t>
            </a:r>
            <a:r>
              <a:rPr lang="nl-BE" sz="1000" dirty="0" err="1"/>
              <a:t>prescribing</a:t>
            </a:r>
            <a:r>
              <a:rPr lang="nl-BE" sz="1000" dirty="0"/>
              <a:t> country: 20-year surveillance. </a:t>
            </a:r>
            <a:r>
              <a:rPr lang="nl-BE" sz="1000" dirty="0" err="1"/>
              <a:t>Eur</a:t>
            </a:r>
            <a:r>
              <a:rPr lang="nl-BE" sz="1000" dirty="0"/>
              <a:t> J </a:t>
            </a:r>
            <a:r>
              <a:rPr lang="nl-BE" sz="1000" dirty="0" err="1"/>
              <a:t>Clin</a:t>
            </a:r>
            <a:r>
              <a:rPr lang="nl-BE" sz="1000" dirty="0"/>
              <a:t> </a:t>
            </a:r>
            <a:r>
              <a:rPr lang="nl-BE" sz="1000" dirty="0" err="1"/>
              <a:t>Microbiol</a:t>
            </a:r>
            <a:r>
              <a:rPr lang="nl-BE" sz="1000" dirty="0"/>
              <a:t> Infect Dis 2017, 36(1): 105-113.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 err="1"/>
              <a:t>Huttner</a:t>
            </a:r>
            <a:r>
              <a:rPr lang="nl-BE" sz="1000" dirty="0"/>
              <a:t> A. </a:t>
            </a:r>
            <a:r>
              <a:rPr lang="nl-BE" sz="1000" dirty="0" err="1"/>
              <a:t>Nitrofurantoin</a:t>
            </a:r>
            <a:r>
              <a:rPr lang="nl-BE" sz="1000" dirty="0"/>
              <a:t>, </a:t>
            </a:r>
            <a:r>
              <a:rPr lang="nl-BE" sz="1000" dirty="0" err="1"/>
              <a:t>monoliths</a:t>
            </a:r>
            <a:r>
              <a:rPr lang="nl-BE" sz="1000" dirty="0"/>
              <a:t> and </a:t>
            </a:r>
            <a:r>
              <a:rPr lang="nl-BE" sz="1000" dirty="0" err="1"/>
              <a:t>taboos</a:t>
            </a:r>
            <a:r>
              <a:rPr lang="nl-BE" sz="1000" dirty="0"/>
              <a:t>. </a:t>
            </a:r>
            <a:r>
              <a:rPr lang="nl-BE" sz="1000" dirty="0" err="1"/>
              <a:t>Clin</a:t>
            </a:r>
            <a:r>
              <a:rPr lang="nl-BE" sz="1000" dirty="0"/>
              <a:t> </a:t>
            </a:r>
            <a:r>
              <a:rPr lang="nl-BE" sz="1000" dirty="0" err="1"/>
              <a:t>Microbiol</a:t>
            </a:r>
            <a:r>
              <a:rPr lang="nl-BE" sz="1000" dirty="0"/>
              <a:t> Infect 2020, 26(10): 1284-1285.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/>
              <a:t>IGGI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/>
              <a:t>Kot B. </a:t>
            </a:r>
            <a:r>
              <a:rPr lang="nl-BE" sz="1000" dirty="0" err="1"/>
              <a:t>Antibiotic</a:t>
            </a:r>
            <a:r>
              <a:rPr lang="nl-BE" sz="1000" dirty="0"/>
              <a:t> </a:t>
            </a:r>
            <a:r>
              <a:rPr lang="nl-BE" sz="1000" dirty="0" err="1"/>
              <a:t>resistance</a:t>
            </a:r>
            <a:r>
              <a:rPr lang="nl-BE" sz="1000" dirty="0"/>
              <a:t> </a:t>
            </a:r>
            <a:r>
              <a:rPr lang="nl-BE" sz="1000" dirty="0" err="1"/>
              <a:t>among</a:t>
            </a:r>
            <a:r>
              <a:rPr lang="nl-BE" sz="1000" dirty="0"/>
              <a:t> </a:t>
            </a:r>
            <a:r>
              <a:rPr lang="nl-BE" sz="1000" dirty="0" err="1"/>
              <a:t>uropathogenic</a:t>
            </a:r>
            <a:r>
              <a:rPr lang="nl-BE" sz="1000" dirty="0"/>
              <a:t> </a:t>
            </a:r>
            <a:r>
              <a:rPr lang="nl-BE" sz="1000" dirty="0" err="1"/>
              <a:t>escherichia</a:t>
            </a:r>
            <a:r>
              <a:rPr lang="nl-BE" sz="1000" dirty="0"/>
              <a:t> coli. Pol J </a:t>
            </a:r>
            <a:r>
              <a:rPr lang="nl-BE" sz="1000" dirty="0" err="1"/>
              <a:t>Microbiol</a:t>
            </a:r>
            <a:r>
              <a:rPr lang="nl-BE" sz="1000" dirty="0"/>
              <a:t> 2019, 68(4): 403-415.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 err="1"/>
              <a:t>Kresken</a:t>
            </a:r>
            <a:r>
              <a:rPr lang="nl-BE" sz="1000" dirty="0"/>
              <a:t> M et al. </a:t>
            </a:r>
            <a:r>
              <a:rPr lang="nl-BE" sz="1000" dirty="0" err="1"/>
              <a:t>Comparative</a:t>
            </a:r>
            <a:r>
              <a:rPr lang="nl-BE" sz="1000" dirty="0"/>
              <a:t> in vitro </a:t>
            </a:r>
            <a:r>
              <a:rPr lang="nl-BE" sz="1000" dirty="0" err="1"/>
              <a:t>activity</a:t>
            </a:r>
            <a:r>
              <a:rPr lang="nl-BE" sz="1000" dirty="0"/>
              <a:t> of </a:t>
            </a:r>
            <a:r>
              <a:rPr lang="nl-BE" sz="1000" dirty="0" err="1"/>
              <a:t>oral</a:t>
            </a:r>
            <a:r>
              <a:rPr lang="nl-BE" sz="1000" dirty="0"/>
              <a:t> antimicrobial </a:t>
            </a:r>
            <a:r>
              <a:rPr lang="nl-BE" sz="1000" dirty="0" err="1"/>
              <a:t>agents</a:t>
            </a:r>
            <a:r>
              <a:rPr lang="nl-BE" sz="1000" dirty="0"/>
              <a:t> </a:t>
            </a:r>
            <a:r>
              <a:rPr lang="nl-BE" sz="1000" dirty="0" err="1"/>
              <a:t>against</a:t>
            </a:r>
            <a:r>
              <a:rPr lang="nl-BE" sz="1000" dirty="0"/>
              <a:t> </a:t>
            </a:r>
            <a:r>
              <a:rPr lang="nl-BE" sz="1000" dirty="0" err="1"/>
              <a:t>Enterobacteriaceae</a:t>
            </a:r>
            <a:r>
              <a:rPr lang="nl-BE" sz="1000" dirty="0"/>
              <a:t> </a:t>
            </a:r>
            <a:r>
              <a:rPr lang="nl-BE" sz="1000" dirty="0" err="1"/>
              <a:t>from</a:t>
            </a:r>
            <a:r>
              <a:rPr lang="nl-BE" sz="1000" dirty="0"/>
              <a:t> </a:t>
            </a:r>
            <a:r>
              <a:rPr lang="nl-BE" sz="1000" dirty="0" err="1"/>
              <a:t>patients</a:t>
            </a:r>
            <a:r>
              <a:rPr lang="nl-BE" sz="1000" dirty="0"/>
              <a:t> </a:t>
            </a:r>
            <a:r>
              <a:rPr lang="nl-BE" sz="1000" dirty="0" err="1"/>
              <a:t>with</a:t>
            </a:r>
            <a:r>
              <a:rPr lang="nl-BE" sz="1000" dirty="0"/>
              <a:t> community-acquired </a:t>
            </a:r>
            <a:r>
              <a:rPr lang="nl-BE" sz="1000" dirty="0" err="1"/>
              <a:t>urinary</a:t>
            </a:r>
            <a:r>
              <a:rPr lang="nl-BE" sz="1000" dirty="0"/>
              <a:t> </a:t>
            </a:r>
            <a:r>
              <a:rPr lang="nl-BE" sz="1000" dirty="0" err="1"/>
              <a:t>tract</a:t>
            </a:r>
            <a:r>
              <a:rPr lang="nl-BE" sz="1000" dirty="0"/>
              <a:t> infections in </a:t>
            </a:r>
            <a:r>
              <a:rPr lang="nl-BE" sz="1000" dirty="0" err="1"/>
              <a:t>three</a:t>
            </a:r>
            <a:r>
              <a:rPr lang="nl-BE" sz="1000" dirty="0"/>
              <a:t> European </a:t>
            </a:r>
            <a:r>
              <a:rPr lang="nl-BE" sz="1000" dirty="0" err="1"/>
              <a:t>countries</a:t>
            </a:r>
            <a:r>
              <a:rPr lang="nl-BE" sz="1000" dirty="0"/>
              <a:t>. </a:t>
            </a:r>
            <a:r>
              <a:rPr lang="nl-BE" sz="1000" dirty="0" err="1"/>
              <a:t>Clin</a:t>
            </a:r>
            <a:r>
              <a:rPr lang="nl-BE" sz="1000" dirty="0"/>
              <a:t> </a:t>
            </a:r>
            <a:r>
              <a:rPr lang="nl-BE" sz="1000" dirty="0" err="1"/>
              <a:t>Microbiol</a:t>
            </a:r>
            <a:r>
              <a:rPr lang="nl-BE" sz="1000" dirty="0"/>
              <a:t> Infect 2016, 22(1): 63.e1-63.e5.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/>
              <a:t>Resistentiecijfers voor TMP-SMX en </a:t>
            </a:r>
            <a:r>
              <a:rPr lang="nl-BE" sz="1000" dirty="0" err="1"/>
              <a:t>chinolonen</a:t>
            </a:r>
            <a:r>
              <a:rPr lang="nl-BE" sz="1000" dirty="0"/>
              <a:t> in Belgische ziekenhuizen.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/>
              <a:t>Ten </a:t>
            </a:r>
            <a:r>
              <a:rPr lang="nl-BE" sz="1000" dirty="0" err="1"/>
              <a:t>Doesschate</a:t>
            </a:r>
            <a:r>
              <a:rPr lang="nl-BE" sz="1000" dirty="0"/>
              <a:t> T, van Haren E, Wijma RA et al. The </a:t>
            </a:r>
            <a:r>
              <a:rPr lang="nl-BE" sz="1000" dirty="0" err="1"/>
              <a:t>effectiveness</a:t>
            </a:r>
            <a:r>
              <a:rPr lang="nl-BE" sz="1000" dirty="0"/>
              <a:t> of </a:t>
            </a:r>
            <a:r>
              <a:rPr lang="nl-BE" sz="1000" dirty="0" err="1"/>
              <a:t>nitrofurantoin</a:t>
            </a:r>
            <a:r>
              <a:rPr lang="nl-BE" sz="1000" dirty="0"/>
              <a:t>, </a:t>
            </a:r>
            <a:r>
              <a:rPr lang="nl-BE" sz="1000" dirty="0" err="1"/>
              <a:t>fosfomycin</a:t>
            </a:r>
            <a:r>
              <a:rPr lang="nl-BE" sz="1000" dirty="0"/>
              <a:t> and </a:t>
            </a:r>
            <a:r>
              <a:rPr lang="nl-BE" sz="1000" dirty="0" err="1"/>
              <a:t>trimethoprim</a:t>
            </a:r>
            <a:r>
              <a:rPr lang="nl-BE" sz="1000" dirty="0"/>
              <a:t> </a:t>
            </a:r>
            <a:r>
              <a:rPr lang="nl-BE" sz="1000" dirty="0" err="1"/>
              <a:t>for</a:t>
            </a:r>
            <a:r>
              <a:rPr lang="nl-BE" sz="1000" dirty="0"/>
              <a:t> the treatment of cystitis in relation </a:t>
            </a:r>
            <a:r>
              <a:rPr lang="nl-BE" sz="1000" dirty="0" err="1"/>
              <a:t>to</a:t>
            </a:r>
            <a:r>
              <a:rPr lang="nl-BE" sz="1000" dirty="0"/>
              <a:t> </a:t>
            </a:r>
            <a:r>
              <a:rPr lang="nl-BE" sz="1000" dirty="0" err="1"/>
              <a:t>renal</a:t>
            </a:r>
            <a:r>
              <a:rPr lang="nl-BE" sz="1000" dirty="0"/>
              <a:t> </a:t>
            </a:r>
            <a:r>
              <a:rPr lang="nl-BE" sz="1000" dirty="0" err="1"/>
              <a:t>function</a:t>
            </a:r>
            <a:r>
              <a:rPr lang="nl-BE" sz="1000" dirty="0"/>
              <a:t>. </a:t>
            </a:r>
            <a:r>
              <a:rPr lang="nl-BE" sz="1000" dirty="0" err="1"/>
              <a:t>Clin</a:t>
            </a:r>
            <a:r>
              <a:rPr lang="nl-BE" sz="1000" dirty="0"/>
              <a:t> </a:t>
            </a:r>
            <a:r>
              <a:rPr lang="nl-BE" sz="1000" dirty="0" err="1"/>
              <a:t>Microbiol</a:t>
            </a:r>
            <a:r>
              <a:rPr lang="nl-BE" sz="1000" dirty="0"/>
              <a:t> Infect 2020, 26(10): 1355-1360.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VERENSO. </a:t>
            </a:r>
            <a:r>
              <a:rPr lang="nl-BE" sz="1000" dirty="0"/>
              <a:t>Richtlijn urineweginfecties bij kwetsbare ouderen.</a:t>
            </a:r>
          </a:p>
        </p:txBody>
      </p:sp>
    </p:spTree>
    <p:extLst>
      <p:ext uri="{BB962C8B-B14F-4D97-AF65-F5344CB8AC3E}">
        <p14:creationId xmlns:p14="http://schemas.microsoft.com/office/powerpoint/2010/main" val="1926205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Discussiepunten behandeling cystitis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541FD9AB-2038-42D6-AE40-E44C220E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2" y="1090908"/>
            <a:ext cx="8506419" cy="51487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BE" sz="2400" dirty="0"/>
              <a:t>Bij verminderde nierfunctie (eGFR: 15-30ml/min): </a:t>
            </a:r>
          </a:p>
          <a:p>
            <a:pPr lvl="1"/>
            <a:r>
              <a:rPr lang="nl-BE" sz="2000" dirty="0"/>
              <a:t>Voorkeur: fosfomycine 3g éénmalig </a:t>
            </a:r>
          </a:p>
          <a:p>
            <a:pPr lvl="1"/>
            <a:r>
              <a:rPr lang="nl-BE" sz="2000" dirty="0"/>
              <a:t>Alternatief: </a:t>
            </a:r>
            <a:r>
              <a:rPr lang="nl-BE" sz="2000" dirty="0" err="1">
                <a:solidFill>
                  <a:srgbClr val="FF0000"/>
                </a:solidFill>
              </a:rPr>
              <a:t>trimethoprim</a:t>
            </a:r>
            <a:r>
              <a:rPr lang="nl-BE" sz="2000" dirty="0"/>
              <a:t> </a:t>
            </a:r>
            <a:r>
              <a:rPr lang="nl-BE" sz="2000" dirty="0">
                <a:solidFill>
                  <a:srgbClr val="FF0000"/>
                </a:solidFill>
              </a:rPr>
              <a:t>1x 150mg OF 2x 100mg OF 2x 80mg</a:t>
            </a:r>
          </a:p>
          <a:p>
            <a:pPr marL="0" indent="0">
              <a:buNone/>
            </a:pPr>
            <a:r>
              <a:rPr lang="nl-B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Welk dosering </a:t>
            </a:r>
            <a:r>
              <a:rPr lang="nl-B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trimethoprim</a:t>
            </a:r>
            <a:r>
              <a:rPr lang="nl-B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weerhouden we bij verminderde nierfunctie?</a:t>
            </a:r>
            <a:endParaRPr lang="nl-BE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el 4">
            <a:extLst>
              <a:ext uri="{FF2B5EF4-FFF2-40B4-BE49-F238E27FC236}">
                <a16:creationId xmlns:a16="http://schemas.microsoft.com/office/drawing/2014/main" id="{09208177-23C5-43D3-A1EA-21A19F09B36C}"/>
              </a:ext>
            </a:extLst>
          </p:cNvPr>
          <p:cNvGraphicFramePr>
            <a:graphicFrameLocks noGrp="1"/>
          </p:cNvGraphicFramePr>
          <p:nvPr/>
        </p:nvGraphicFramePr>
        <p:xfrm>
          <a:off x="362373" y="2870337"/>
          <a:ext cx="11467254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940">
                  <a:extLst>
                    <a:ext uri="{9D8B030D-6E8A-4147-A177-3AD203B41FA5}">
                      <a16:colId xmlns:a16="http://schemas.microsoft.com/office/drawing/2014/main" val="1587864114"/>
                    </a:ext>
                  </a:extLst>
                </a:gridCol>
                <a:gridCol w="2104007">
                  <a:extLst>
                    <a:ext uri="{9D8B030D-6E8A-4147-A177-3AD203B41FA5}">
                      <a16:colId xmlns:a16="http://schemas.microsoft.com/office/drawing/2014/main" val="1069787676"/>
                    </a:ext>
                  </a:extLst>
                </a:gridCol>
                <a:gridCol w="6192307">
                  <a:extLst>
                    <a:ext uri="{9D8B030D-6E8A-4147-A177-3AD203B41FA5}">
                      <a16:colId xmlns:a16="http://schemas.microsoft.com/office/drawing/2014/main" val="1800413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Behoud nierfunctie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Verminderde nierfunctie: eGFR: </a:t>
                      </a:r>
                      <a:r>
                        <a:rPr lang="nl-BE" sz="1800" dirty="0"/>
                        <a:t>15-30ml/min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220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Farmaceutisch kompas, SWAB, IGGI, </a:t>
                      </a:r>
                      <a:r>
                        <a:rPr lang="nl-BE" dirty="0" err="1"/>
                        <a:t>UpToDate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i="0" dirty="0"/>
                        <a:t>50% van de standaarddosering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554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i="0" dirty="0"/>
                        <a:t>Farmaceutisch kompas,</a:t>
                      </a:r>
                    </a:p>
                    <a:p>
                      <a:r>
                        <a:rPr lang="nl-BE" i="0" dirty="0"/>
                        <a:t>SWAB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1x 300mg </a:t>
                      </a:r>
                      <a:endParaRPr lang="nl-BE" i="1" dirty="0"/>
                    </a:p>
                    <a:p>
                      <a:r>
                        <a:rPr lang="nl-BE" i="0" dirty="0"/>
                        <a:t>2x 200mg </a:t>
                      </a:r>
                      <a:endParaRPr lang="nl-B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BE" dirty="0"/>
                        <a:t>1x 300mg of 2x 200mg gedurende 3 dagen, daarna onderhoudsdosis </a:t>
                      </a:r>
                      <a:r>
                        <a:rPr lang="nl-BE" b="0" dirty="0"/>
                        <a:t>1x 150mg of 2x 100mg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000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i="0" dirty="0"/>
                        <a:t>EUCAST, IGGI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2x 160mg </a:t>
                      </a:r>
                      <a:endParaRPr lang="nl-B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BE" dirty="0"/>
                        <a:t>2x 80mg </a:t>
                      </a:r>
                      <a:r>
                        <a:rPr lang="nl-BE" i="1" dirty="0"/>
                        <a:t>(IGGI </a:t>
                      </a:r>
                      <a:r>
                        <a:rPr lang="nl-BE" i="1" dirty="0">
                          <a:sym typeface="Wingdings" panose="05000000000000000000" pitchFamily="2" charset="2"/>
                        </a:rPr>
                        <a:t> op basis van TMP component in </a:t>
                      </a:r>
                      <a:r>
                        <a:rPr lang="nl-BE" i="1" dirty="0" err="1">
                          <a:sym typeface="Wingdings" panose="05000000000000000000" pitchFamily="2" charset="2"/>
                        </a:rPr>
                        <a:t>cotrimoxazole</a:t>
                      </a:r>
                      <a:r>
                        <a:rPr lang="nl-BE" i="1" dirty="0">
                          <a:sym typeface="Wingdings" panose="05000000000000000000" pitchFamily="2" charset="2"/>
                        </a:rPr>
                        <a:t>)</a:t>
                      </a:r>
                      <a:endParaRPr lang="nl-B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36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BAPCOC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1x 300mg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nl-B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822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/>
                        <a:t>Medscape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2x 160mg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BE" i="0" dirty="0"/>
                        <a:t>2x 80mg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27145"/>
                  </a:ext>
                </a:extLst>
              </a:tr>
            </a:tbl>
          </a:graphicData>
        </a:graphic>
      </p:graphicFrame>
      <p:sp>
        <p:nvSpPr>
          <p:cNvPr id="2" name="Rechthoek 1">
            <a:extLst>
              <a:ext uri="{FF2B5EF4-FFF2-40B4-BE49-F238E27FC236}">
                <a16:creationId xmlns:a16="http://schemas.microsoft.com/office/drawing/2014/main" id="{EBEA169D-5648-41B9-915C-C50CA7D0643C}"/>
              </a:ext>
            </a:extLst>
          </p:cNvPr>
          <p:cNvSpPr/>
          <p:nvPr/>
        </p:nvSpPr>
        <p:spPr>
          <a:xfrm>
            <a:off x="478423" y="5777993"/>
            <a:ext cx="11009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333333"/>
                </a:solidFill>
                <a:latin typeface="inherit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333333"/>
                </a:solidFill>
                <a:latin typeface="inherit"/>
              </a:rPr>
              <a:t>Trimethoprim is associated with a greater risk of acute kidney injury and </a:t>
            </a:r>
            <a:r>
              <a:rPr lang="en-US" dirty="0" err="1">
                <a:solidFill>
                  <a:srgbClr val="333333"/>
                </a:solidFill>
                <a:latin typeface="inherit"/>
              </a:rPr>
              <a:t>hyperkalaemia</a:t>
            </a:r>
            <a:r>
              <a:rPr lang="en-US" dirty="0">
                <a:solidFill>
                  <a:srgbClr val="333333"/>
                </a:solidFill>
                <a:latin typeface="inherit"/>
              </a:rPr>
              <a:t> compared with other antibiotic drugs for a UTI among the general population as well as those taking renin-angiotensin system blockers </a:t>
            </a:r>
            <a:r>
              <a:rPr lang="en-US" i="1" dirty="0">
                <a:solidFill>
                  <a:srgbClr val="333333"/>
                </a:solidFill>
                <a:latin typeface="inherit"/>
              </a:rPr>
              <a:t>(</a:t>
            </a:r>
            <a:r>
              <a:rPr lang="en-US" i="1" dirty="0" err="1">
                <a:solidFill>
                  <a:srgbClr val="333333"/>
                </a:solidFill>
                <a:latin typeface="inherit"/>
              </a:rPr>
              <a:t>Crellin</a:t>
            </a:r>
            <a:r>
              <a:rPr lang="en-US" i="1" dirty="0">
                <a:solidFill>
                  <a:srgbClr val="333333"/>
                </a:solidFill>
                <a:latin typeface="inherit"/>
              </a:rPr>
              <a:t> E et al. BMJ 2018)</a:t>
            </a:r>
            <a:endParaRPr lang="en-US" b="0" i="1" dirty="0">
              <a:solidFill>
                <a:srgbClr val="333333"/>
              </a:solidFill>
              <a:effectLst/>
              <a:latin typeface="inherit"/>
            </a:endParaRPr>
          </a:p>
        </p:txBody>
      </p:sp>
      <p:pic>
        <p:nvPicPr>
          <p:cNvPr id="1028" name="Picture 4" descr="Sulfamethoxazole-Trimethoprim (injection) - wikidoc">
            <a:extLst>
              <a:ext uri="{FF2B5EF4-FFF2-40B4-BE49-F238E27FC236}">
                <a16:creationId xmlns:a16="http://schemas.microsoft.com/office/drawing/2014/main" id="{BA963D4C-34D7-4FCC-A3B5-25ADF55D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888" y="1258068"/>
            <a:ext cx="3119027" cy="144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13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Discussiepunten behandeling cystitis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541FD9AB-2038-42D6-AE40-E44C220E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" y="1090908"/>
            <a:ext cx="11242024" cy="51487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BE" b="1" dirty="0" err="1">
                <a:solidFill>
                  <a:srgbClr val="FF0000"/>
                </a:solidFill>
                <a:latin typeface="+mn-lt"/>
              </a:rPr>
              <a:t>Trimethoprim</a:t>
            </a:r>
            <a:r>
              <a:rPr lang="nl-BE" b="1" dirty="0">
                <a:solidFill>
                  <a:srgbClr val="FF0000"/>
                </a:solidFill>
                <a:latin typeface="+mn-lt"/>
              </a:rPr>
              <a:t> PK gegevens </a:t>
            </a:r>
            <a:endParaRPr lang="nl-BE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el 4">
            <a:extLst>
              <a:ext uri="{FF2B5EF4-FFF2-40B4-BE49-F238E27FC236}">
                <a16:creationId xmlns:a16="http://schemas.microsoft.com/office/drawing/2014/main" id="{09208177-23C5-43D3-A1EA-21A19F09B36C}"/>
              </a:ext>
            </a:extLst>
          </p:cNvPr>
          <p:cNvGraphicFramePr>
            <a:graphicFrameLocks noGrp="1"/>
          </p:cNvGraphicFramePr>
          <p:nvPr/>
        </p:nvGraphicFramePr>
        <p:xfrm>
          <a:off x="490177" y="1708556"/>
          <a:ext cx="10986416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528">
                  <a:extLst>
                    <a:ext uri="{9D8B030D-6E8A-4147-A177-3AD203B41FA5}">
                      <a16:colId xmlns:a16="http://schemas.microsoft.com/office/drawing/2014/main" val="1069787676"/>
                    </a:ext>
                  </a:extLst>
                </a:gridCol>
                <a:gridCol w="9132888">
                  <a:extLst>
                    <a:ext uri="{9D8B030D-6E8A-4147-A177-3AD203B41FA5}">
                      <a16:colId xmlns:a16="http://schemas.microsoft.com/office/drawing/2014/main" val="180041371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l-BE" dirty="0"/>
                        <a:t>Farmaceutisch kompas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9220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Resorptie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BE" i="0" dirty="0"/>
                        <a:t>Snel en vrijwel volledig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94554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i="0" dirty="0" err="1"/>
                        <a:t>T</a:t>
                      </a:r>
                      <a:r>
                        <a:rPr lang="nl-BE" i="0" baseline="-25000" dirty="0" err="1"/>
                        <a:t>max</a:t>
                      </a:r>
                      <a:endParaRPr lang="nl-BE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BE" dirty="0"/>
                        <a:t>1-4u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000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i="0" dirty="0" err="1"/>
                        <a:t>V</a:t>
                      </a:r>
                      <a:r>
                        <a:rPr lang="nl-BE" i="0" baseline="-25000" dirty="0" err="1"/>
                        <a:t>d</a:t>
                      </a:r>
                      <a:endParaRPr lang="nl-BE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BE" dirty="0"/>
                        <a:t>Ca. 1,6 l/kg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267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BE" dirty="0"/>
                        <a:t>In meeste weefsels en lichaamsvloeistoffen komen hogere concentraties voor dan in het serum. </a:t>
                      </a:r>
                      <a:r>
                        <a:rPr lang="nl-B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concentraties in de urine zijn gedurende &gt; 24 uur na de laatste toediening, ver boven de MRC-waarde van de gebruikelijke pathogene micro-organismen.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873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i="0" dirty="0" err="1"/>
                        <a:t>Metabolisering</a:t>
                      </a:r>
                      <a:endParaRPr lang="nl-BE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BE" dirty="0"/>
                        <a:t>Beperkt, in de 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677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i="0" dirty="0"/>
                        <a:t>Eliminatie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B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vnl. urinair: ca. 50–60% binnen 24 uur door glomerulaire filtratie en tubulaire secretie, 80% onveranderd. De eliminatie is hoger bij een lagere pH van de urine. </a:t>
                      </a:r>
                      <a:r>
                        <a:rPr lang="nl-B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Trimethoprim</a:t>
                      </a:r>
                      <a:r>
                        <a:rPr lang="nl-B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wordt geëlimineerd door hemodialyse. Peritoneale dialyse verwijdert </a:t>
                      </a:r>
                      <a:r>
                        <a:rPr lang="nl-B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trimethoprim</a:t>
                      </a:r>
                      <a:r>
                        <a:rPr lang="nl-B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niet uit de circulatie.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417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i="0" dirty="0"/>
                        <a:t>T</a:t>
                      </a:r>
                      <a:r>
                        <a:rPr lang="nl-BE" i="0" baseline="-250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B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9-17 uur; verlengd tot &gt; 26 uur bij een ernstig verminderde nierfunctie (met een creatinineklaring &lt; 10 ml/min)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733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245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Behandeling UWI 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541FD9AB-2038-42D6-AE40-E44C220E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" y="1090908"/>
            <a:ext cx="11336400" cy="51487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BE" b="1" dirty="0">
                <a:solidFill>
                  <a:srgbClr val="7698D4"/>
                </a:solidFill>
                <a:latin typeface="+mn-lt"/>
              </a:rPr>
              <a:t>Acute prostatitis</a:t>
            </a:r>
            <a:endParaRPr lang="nl-BE" sz="2400" b="1" dirty="0">
              <a:solidFill>
                <a:srgbClr val="7698D4"/>
              </a:solidFill>
              <a:latin typeface="+mn-lt"/>
            </a:endParaRPr>
          </a:p>
          <a:p>
            <a:pPr marL="0" indent="0">
              <a:buNone/>
            </a:pPr>
            <a:r>
              <a:rPr lang="nl-BE" sz="2000" b="1" i="1" dirty="0">
                <a:solidFill>
                  <a:srgbClr val="C00000"/>
                </a:solidFill>
                <a:latin typeface="+mn-lt"/>
              </a:rPr>
              <a:t>Steeds klinisch onderzoek + urinecultuur + sediment ± bloedcultuur</a:t>
            </a:r>
            <a:endParaRPr lang="nl-BE" sz="2000" b="1" i="1" strike="sngStrike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r>
              <a:rPr lang="nl-BE" sz="2400" b="1" dirty="0"/>
              <a:t>Empirische therapie</a:t>
            </a:r>
          </a:p>
          <a:p>
            <a:r>
              <a:rPr lang="nl-BE" sz="1800" dirty="0" err="1">
                <a:latin typeface="+mn-lt"/>
              </a:rPr>
              <a:t>Chinolone</a:t>
            </a:r>
            <a:r>
              <a:rPr lang="nl-BE" sz="1800" dirty="0">
                <a:latin typeface="+mn-lt"/>
              </a:rPr>
              <a:t>: </a:t>
            </a:r>
            <a:r>
              <a:rPr lang="nl-BE" sz="1800" dirty="0" err="1">
                <a:latin typeface="+mn-lt"/>
              </a:rPr>
              <a:t>ciprofloxacine</a:t>
            </a:r>
            <a:r>
              <a:rPr lang="nl-BE" sz="1800" dirty="0">
                <a:latin typeface="+mn-lt"/>
              </a:rPr>
              <a:t> 2x 500mg PO</a:t>
            </a:r>
            <a:r>
              <a:rPr lang="nl-BE" sz="1800" dirty="0"/>
              <a:t>/d</a:t>
            </a:r>
            <a:r>
              <a:rPr lang="nl-BE" sz="1800" dirty="0">
                <a:latin typeface="+mn-lt"/>
              </a:rPr>
              <a:t> of </a:t>
            </a:r>
            <a:r>
              <a:rPr lang="nl-BE" sz="1800" dirty="0" err="1">
                <a:latin typeface="+mn-lt"/>
              </a:rPr>
              <a:t>levofloxacine</a:t>
            </a:r>
            <a:r>
              <a:rPr lang="nl-BE" sz="1800" dirty="0">
                <a:latin typeface="+mn-lt"/>
              </a:rPr>
              <a:t> 1x 500mg PO</a:t>
            </a:r>
            <a:r>
              <a:rPr lang="nl-BE" sz="1800" dirty="0"/>
              <a:t>/d</a:t>
            </a:r>
            <a:r>
              <a:rPr lang="nl-BE" sz="1800" dirty="0">
                <a:latin typeface="+mn-lt"/>
              </a:rPr>
              <a:t> </a:t>
            </a:r>
            <a:r>
              <a:rPr lang="nl-BE" sz="1800" dirty="0"/>
              <a:t>gedurende 2 weken (</a:t>
            </a:r>
            <a:r>
              <a:rPr lang="nl-BE" sz="1800" dirty="0" err="1"/>
              <a:t>herevaluatie</a:t>
            </a:r>
            <a:r>
              <a:rPr lang="nl-BE" sz="1800" dirty="0"/>
              <a:t> na 2 weken, zo nodig therapie verlengen tot 4 weken)</a:t>
            </a:r>
            <a:endParaRPr lang="nl-BE" sz="1800" i="1" dirty="0">
              <a:latin typeface="+mn-lt"/>
            </a:endParaRPr>
          </a:p>
          <a:p>
            <a:pPr marL="0" indent="0">
              <a:buNone/>
            </a:pPr>
            <a:r>
              <a:rPr lang="nl-BE" sz="2400" b="1" dirty="0">
                <a:latin typeface="+mn-lt"/>
              </a:rPr>
              <a:t>Gerichte therapie</a:t>
            </a:r>
            <a:endParaRPr lang="nl-BE" sz="2400" dirty="0">
              <a:latin typeface="+mn-lt"/>
            </a:endParaRPr>
          </a:p>
          <a:p>
            <a:r>
              <a:rPr lang="nl-BE" sz="1800" dirty="0" err="1"/>
              <a:t>Chinolone</a:t>
            </a:r>
            <a:r>
              <a:rPr lang="nl-BE" sz="1800" dirty="0"/>
              <a:t>: </a:t>
            </a:r>
            <a:r>
              <a:rPr lang="nl-BE" sz="1800" dirty="0" err="1"/>
              <a:t>ciprofloxacine</a:t>
            </a:r>
            <a:r>
              <a:rPr lang="nl-BE" sz="1800" dirty="0"/>
              <a:t> 2x 500mg PO/d of </a:t>
            </a:r>
            <a:r>
              <a:rPr lang="nl-BE" sz="1800" dirty="0" err="1"/>
              <a:t>levofloxacine</a:t>
            </a:r>
            <a:r>
              <a:rPr lang="nl-BE" sz="1800" dirty="0"/>
              <a:t> 1x 500mg PO/d gedurende 2 weken (</a:t>
            </a:r>
            <a:r>
              <a:rPr lang="nl-BE" sz="1800" dirty="0" err="1"/>
              <a:t>herevaluatie</a:t>
            </a:r>
            <a:r>
              <a:rPr lang="nl-BE" sz="1800" dirty="0"/>
              <a:t> na 2 weken, zo nodig therapie verlengen tot 4 weken)</a:t>
            </a:r>
            <a:endParaRPr lang="nl-BE" sz="1800" i="1" dirty="0"/>
          </a:p>
          <a:p>
            <a:r>
              <a:rPr lang="nl-BE" sz="1800" i="1" dirty="0">
                <a:latin typeface="+mn-lt"/>
              </a:rPr>
              <a:t>Bij </a:t>
            </a:r>
            <a:r>
              <a:rPr lang="nl-BE" sz="1800" i="1" dirty="0" err="1">
                <a:latin typeface="+mn-lt"/>
              </a:rPr>
              <a:t>chinolone</a:t>
            </a:r>
            <a:r>
              <a:rPr lang="nl-BE" sz="1800" i="1" dirty="0">
                <a:latin typeface="+mn-lt"/>
              </a:rPr>
              <a:t>-resistentie: </a:t>
            </a:r>
            <a:r>
              <a:rPr lang="nl-BE" sz="1800" dirty="0" err="1">
                <a:latin typeface="+mn-lt"/>
              </a:rPr>
              <a:t>cotrimoxazole</a:t>
            </a:r>
            <a:r>
              <a:rPr lang="nl-BE" sz="1800" dirty="0">
                <a:latin typeface="+mn-lt"/>
              </a:rPr>
              <a:t> 2x (160mg TMP + 800mg SMX) PO</a:t>
            </a:r>
            <a:r>
              <a:rPr lang="nl-BE" sz="1800" dirty="0"/>
              <a:t>/d</a:t>
            </a:r>
            <a:r>
              <a:rPr lang="nl-BE" sz="1800" dirty="0">
                <a:latin typeface="+mn-lt"/>
              </a:rPr>
              <a:t> </a:t>
            </a:r>
            <a:r>
              <a:rPr lang="nl-BE" sz="1800" dirty="0"/>
              <a:t>gedurende 2 weken (</a:t>
            </a:r>
            <a:r>
              <a:rPr lang="nl-BE" sz="1800" dirty="0" err="1"/>
              <a:t>herevaluatie</a:t>
            </a:r>
            <a:r>
              <a:rPr lang="nl-BE" sz="1800" dirty="0"/>
              <a:t> na 2 weken, zo nodig therapie verlengen tot 4 weken)</a:t>
            </a:r>
            <a:endParaRPr lang="nl-BE" sz="1800" strike="sngStrike" dirty="0">
              <a:latin typeface="+mn-lt"/>
            </a:endParaRPr>
          </a:p>
          <a:p>
            <a:r>
              <a:rPr lang="nl-BE" sz="1800" i="1" dirty="0">
                <a:latin typeface="+mn-lt"/>
              </a:rPr>
              <a:t>Bij klinisch falen of </a:t>
            </a:r>
            <a:r>
              <a:rPr lang="nl-BE" sz="1800" i="1" dirty="0" err="1">
                <a:latin typeface="+mn-lt"/>
              </a:rPr>
              <a:t>chinolone</a:t>
            </a:r>
            <a:r>
              <a:rPr lang="nl-BE" sz="1800" i="1" dirty="0">
                <a:latin typeface="+mn-lt"/>
              </a:rPr>
              <a:t>- en </a:t>
            </a:r>
            <a:r>
              <a:rPr lang="nl-BE" sz="1800" i="1" dirty="0" err="1">
                <a:latin typeface="+mn-lt"/>
              </a:rPr>
              <a:t>cotrimoxazole</a:t>
            </a:r>
            <a:r>
              <a:rPr lang="nl-BE" sz="1800" i="1" dirty="0">
                <a:latin typeface="+mn-lt"/>
              </a:rPr>
              <a:t> resistentie:</a:t>
            </a:r>
            <a:r>
              <a:rPr lang="nl-BE" sz="1800" dirty="0">
                <a:latin typeface="+mn-lt"/>
              </a:rPr>
              <a:t> fosfomycine 1x 3g PO/d voor week 1, gevolgd door 3g PO</a:t>
            </a:r>
            <a:r>
              <a:rPr lang="nl-BE" sz="1800" dirty="0"/>
              <a:t>/d</a:t>
            </a:r>
            <a:r>
              <a:rPr lang="nl-BE" sz="1800" dirty="0">
                <a:latin typeface="+mn-lt"/>
              </a:rPr>
              <a:t> om de 2 dagen gedurende 6-12 weken</a:t>
            </a:r>
          </a:p>
          <a:p>
            <a:pPr marL="0" indent="0">
              <a:buNone/>
            </a:pPr>
            <a:endParaRPr lang="nl-BE" sz="2400" dirty="0">
              <a:latin typeface="+mn-lt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AC0DEAC-7E9A-4227-863F-B10A27FEC36C}"/>
              </a:ext>
            </a:extLst>
          </p:cNvPr>
          <p:cNvSpPr/>
          <p:nvPr/>
        </p:nvSpPr>
        <p:spPr>
          <a:xfrm>
            <a:off x="284759" y="5502018"/>
            <a:ext cx="116224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/>
              <a:t>BAPCOC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/>
              <a:t>IGGI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 err="1"/>
              <a:t>Karaiskos</a:t>
            </a:r>
            <a:r>
              <a:rPr lang="nl-BE" sz="1000" dirty="0"/>
              <a:t> I, </a:t>
            </a:r>
            <a:r>
              <a:rPr lang="nl-BE" sz="1000" dirty="0" err="1"/>
              <a:t>Galani</a:t>
            </a:r>
            <a:r>
              <a:rPr lang="nl-BE" sz="1000" dirty="0"/>
              <a:t> L, </a:t>
            </a:r>
            <a:r>
              <a:rPr lang="nl-BE" sz="1000" dirty="0" err="1"/>
              <a:t>Sakka</a:t>
            </a:r>
            <a:r>
              <a:rPr lang="nl-BE" sz="1000" dirty="0"/>
              <a:t> V et al. </a:t>
            </a:r>
            <a:r>
              <a:rPr lang="en-GB" sz="1000" dirty="0"/>
              <a:t>Oral </a:t>
            </a:r>
            <a:r>
              <a:rPr lang="en-GB" sz="1000" dirty="0" err="1"/>
              <a:t>fosfomycin</a:t>
            </a:r>
            <a:r>
              <a:rPr lang="en-GB" sz="1000" dirty="0"/>
              <a:t> for the treatment of chronic bacterial prostatitis. J </a:t>
            </a:r>
            <a:r>
              <a:rPr lang="en-GB" sz="1000" dirty="0" err="1"/>
              <a:t>Antimicrob</a:t>
            </a:r>
            <a:r>
              <a:rPr lang="en-GB" sz="1000" dirty="0"/>
              <a:t> Chemother 2019, 74(5): 1430-1437.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 err="1"/>
              <a:t>Xiong</a:t>
            </a:r>
            <a:r>
              <a:rPr lang="nl-BE" sz="1000" dirty="0"/>
              <a:t> S, </a:t>
            </a:r>
            <a:r>
              <a:rPr lang="nl-BE" sz="1000" dirty="0" err="1"/>
              <a:t>Liu</a:t>
            </a:r>
            <a:r>
              <a:rPr lang="nl-BE" sz="1000" dirty="0"/>
              <a:t> X, </a:t>
            </a:r>
            <a:r>
              <a:rPr lang="nl-BE" sz="1000" dirty="0" err="1"/>
              <a:t>Deng</a:t>
            </a:r>
            <a:r>
              <a:rPr lang="nl-BE" sz="1000" dirty="0"/>
              <a:t> W et al. </a:t>
            </a:r>
            <a:r>
              <a:rPr lang="nl-BE" sz="1000" dirty="0" err="1"/>
              <a:t>Pharmacological</a:t>
            </a:r>
            <a:r>
              <a:rPr lang="nl-BE" sz="1000" dirty="0"/>
              <a:t> </a:t>
            </a:r>
            <a:r>
              <a:rPr lang="nl-BE" sz="1000" dirty="0" err="1"/>
              <a:t>interventions</a:t>
            </a:r>
            <a:r>
              <a:rPr lang="nl-BE" sz="1000" dirty="0"/>
              <a:t> </a:t>
            </a:r>
            <a:r>
              <a:rPr lang="nl-BE" sz="1000" dirty="0" err="1"/>
              <a:t>for</a:t>
            </a:r>
            <a:r>
              <a:rPr lang="nl-BE" sz="1000" dirty="0"/>
              <a:t> </a:t>
            </a:r>
            <a:r>
              <a:rPr lang="nl-BE" sz="1000" dirty="0" err="1"/>
              <a:t>bacterial</a:t>
            </a:r>
            <a:r>
              <a:rPr lang="nl-BE" sz="1000" dirty="0"/>
              <a:t> prostatitis. </a:t>
            </a:r>
            <a:r>
              <a:rPr lang="fr-FR" sz="1000" dirty="0"/>
              <a:t>Front </a:t>
            </a:r>
            <a:r>
              <a:rPr lang="fr-FR" sz="1000" dirty="0" err="1"/>
              <a:t>Pharmacol</a:t>
            </a:r>
            <a:r>
              <a:rPr lang="fr-FR" sz="1000" dirty="0"/>
              <a:t> 2020, 11: 504.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/>
              <a:t>Stichting</a:t>
            </a:r>
            <a:r>
              <a:rPr lang="en-US" sz="1000" dirty="0"/>
              <a:t> </a:t>
            </a:r>
            <a:r>
              <a:rPr lang="en-US" sz="1000" dirty="0" err="1"/>
              <a:t>Werkgroep</a:t>
            </a:r>
            <a:r>
              <a:rPr lang="en-US" sz="1000" dirty="0"/>
              <a:t> </a:t>
            </a:r>
            <a:r>
              <a:rPr lang="en-US" sz="1000" dirty="0" err="1"/>
              <a:t>Antibioticabeleid</a:t>
            </a:r>
            <a:r>
              <a:rPr lang="en-US" sz="1000" dirty="0"/>
              <a:t>. Optimization of the antibiotic policy in the Netherlands: SWAB guidelines for antimicrobial therapy of urinary tract infections in adults. 2020, 11:19.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Nickel JC. Prostatitis. Can </a:t>
            </a:r>
            <a:r>
              <a:rPr lang="en-US" sz="1000" dirty="0" err="1"/>
              <a:t>Urol</a:t>
            </a:r>
            <a:r>
              <a:rPr lang="en-US" sz="1000" dirty="0"/>
              <a:t> Assoc J 2011, 5(5): 306-315.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/>
              <a:t>European Association of </a:t>
            </a:r>
            <a:r>
              <a:rPr lang="nl-BE" sz="1000" dirty="0" err="1"/>
              <a:t>Urology</a:t>
            </a:r>
            <a:r>
              <a:rPr lang="nl-BE" sz="1000" dirty="0"/>
              <a:t>. </a:t>
            </a:r>
            <a:r>
              <a:rPr lang="nl-BE" sz="1000" dirty="0" err="1"/>
              <a:t>Bonkat</a:t>
            </a:r>
            <a:r>
              <a:rPr lang="nl-BE" sz="1000" dirty="0"/>
              <a:t> G, </a:t>
            </a:r>
            <a:r>
              <a:rPr lang="nl-BE" sz="1000" dirty="0" err="1"/>
              <a:t>Bartoletti</a:t>
            </a:r>
            <a:r>
              <a:rPr lang="nl-BE" sz="1000" dirty="0"/>
              <a:t> R, Bruyère F et al. EAU </a:t>
            </a:r>
            <a:r>
              <a:rPr lang="nl-BE" sz="1000" dirty="0" err="1"/>
              <a:t>Guidelines</a:t>
            </a:r>
            <a:r>
              <a:rPr lang="nl-BE" sz="1000" dirty="0"/>
              <a:t> on </a:t>
            </a:r>
            <a:r>
              <a:rPr lang="nl-BE" sz="1000" dirty="0" err="1"/>
              <a:t>Urological</a:t>
            </a:r>
            <a:r>
              <a:rPr lang="nl-BE" sz="1000" dirty="0"/>
              <a:t> Infections. 2022, 1-65.</a:t>
            </a:r>
          </a:p>
        </p:txBody>
      </p:sp>
    </p:spTree>
    <p:extLst>
      <p:ext uri="{BB962C8B-B14F-4D97-AF65-F5344CB8AC3E}">
        <p14:creationId xmlns:p14="http://schemas.microsoft.com/office/powerpoint/2010/main" val="2290912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Behandeling UWI 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541FD9AB-2038-42D6-AE40-E44C220E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" y="1090908"/>
            <a:ext cx="11336400" cy="51487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BE" b="1" dirty="0">
                <a:solidFill>
                  <a:srgbClr val="7698D4"/>
                </a:solidFill>
                <a:latin typeface="+mn-lt"/>
              </a:rPr>
              <a:t>Chronische prostatitis</a:t>
            </a:r>
            <a:endParaRPr lang="nl-BE" sz="2400" b="1" dirty="0">
              <a:solidFill>
                <a:srgbClr val="7698D4"/>
              </a:solidFill>
              <a:latin typeface="+mn-lt"/>
            </a:endParaRPr>
          </a:p>
          <a:p>
            <a:pPr marL="0" indent="0">
              <a:buNone/>
            </a:pPr>
            <a:r>
              <a:rPr lang="nl-BE" sz="2400" b="1" i="1" dirty="0">
                <a:solidFill>
                  <a:srgbClr val="C00000"/>
                </a:solidFill>
                <a:latin typeface="+mn-lt"/>
              </a:rPr>
              <a:t>Langdurige (≥ 3 maanden) urogenitale symptomen en een positieve urinecultuur/cultuur van prostaatvocht</a:t>
            </a:r>
          </a:p>
          <a:p>
            <a:pPr marL="0" indent="0">
              <a:buNone/>
            </a:pPr>
            <a:r>
              <a:rPr lang="nl-BE" sz="2400" b="1" i="1" dirty="0">
                <a:solidFill>
                  <a:srgbClr val="C00000"/>
                </a:solidFill>
                <a:latin typeface="+mn-lt"/>
              </a:rPr>
              <a:t>Geen empirische therapie, microbiologisch documenteren!</a:t>
            </a:r>
          </a:p>
          <a:p>
            <a:pPr marL="0" indent="0">
              <a:buNone/>
            </a:pPr>
            <a:r>
              <a:rPr lang="nl-BE" sz="2400" b="1" dirty="0">
                <a:latin typeface="+mn-lt"/>
              </a:rPr>
              <a:t>Gerichte therapie</a:t>
            </a:r>
          </a:p>
          <a:p>
            <a:r>
              <a:rPr lang="nl-BE" sz="2000" dirty="0" err="1">
                <a:latin typeface="+mn-lt"/>
              </a:rPr>
              <a:t>Chinolone</a:t>
            </a:r>
            <a:r>
              <a:rPr lang="nl-BE" sz="2000" dirty="0">
                <a:latin typeface="+mn-lt"/>
              </a:rPr>
              <a:t>: </a:t>
            </a:r>
            <a:r>
              <a:rPr lang="nl-BE" sz="2000" dirty="0" err="1">
                <a:latin typeface="+mn-lt"/>
              </a:rPr>
              <a:t>ciprofloxacine</a:t>
            </a:r>
            <a:r>
              <a:rPr lang="nl-BE" sz="2000" dirty="0">
                <a:latin typeface="+mn-lt"/>
              </a:rPr>
              <a:t> 2x 500mg PO</a:t>
            </a:r>
            <a:r>
              <a:rPr lang="nl-BE" sz="2000" dirty="0"/>
              <a:t>/d</a:t>
            </a:r>
            <a:r>
              <a:rPr lang="nl-BE" sz="2000" dirty="0">
                <a:latin typeface="+mn-lt"/>
              </a:rPr>
              <a:t> of </a:t>
            </a:r>
            <a:r>
              <a:rPr lang="nl-BE" sz="2000" dirty="0" err="1">
                <a:latin typeface="+mn-lt"/>
              </a:rPr>
              <a:t>levofloxacine</a:t>
            </a:r>
            <a:r>
              <a:rPr lang="nl-BE" sz="2000" dirty="0">
                <a:latin typeface="+mn-lt"/>
              </a:rPr>
              <a:t> 1x 500mg PO</a:t>
            </a:r>
            <a:r>
              <a:rPr lang="nl-BE" sz="2000" dirty="0"/>
              <a:t>/d</a:t>
            </a:r>
            <a:r>
              <a:rPr lang="nl-BE" sz="2000" dirty="0">
                <a:latin typeface="+mn-lt"/>
              </a:rPr>
              <a:t> </a:t>
            </a:r>
            <a:r>
              <a:rPr lang="nl-BE" sz="2000" dirty="0"/>
              <a:t>gedurende 4-6 weken </a:t>
            </a:r>
            <a:endParaRPr lang="nl-BE" sz="2000" i="1" dirty="0">
              <a:latin typeface="+mn-lt"/>
            </a:endParaRPr>
          </a:p>
          <a:p>
            <a:r>
              <a:rPr lang="nl-BE" sz="2000" i="1" dirty="0">
                <a:latin typeface="+mn-lt"/>
              </a:rPr>
              <a:t>Bij </a:t>
            </a:r>
            <a:r>
              <a:rPr lang="nl-BE" sz="2000" i="1" dirty="0" err="1">
                <a:latin typeface="+mn-lt"/>
              </a:rPr>
              <a:t>chinolone</a:t>
            </a:r>
            <a:r>
              <a:rPr lang="nl-BE" sz="2000" i="1" dirty="0">
                <a:latin typeface="+mn-lt"/>
              </a:rPr>
              <a:t>-resistentie:</a:t>
            </a:r>
            <a:r>
              <a:rPr lang="nl-BE" sz="2000" dirty="0">
                <a:latin typeface="+mn-lt"/>
              </a:rPr>
              <a:t> </a:t>
            </a:r>
            <a:r>
              <a:rPr lang="nl-BE" sz="2000" dirty="0" err="1">
                <a:latin typeface="+mn-lt"/>
              </a:rPr>
              <a:t>cotrimoxazole</a:t>
            </a:r>
            <a:r>
              <a:rPr lang="nl-BE" sz="2000" dirty="0">
                <a:latin typeface="+mn-lt"/>
              </a:rPr>
              <a:t> </a:t>
            </a:r>
            <a:r>
              <a:rPr lang="nl-BE" sz="2000" dirty="0"/>
              <a:t>2x (160mg TMP + 800mg SMX) PO/d </a:t>
            </a:r>
            <a:r>
              <a:rPr lang="nl-BE" sz="2000" dirty="0">
                <a:latin typeface="+mn-lt"/>
              </a:rPr>
              <a:t>gedurende 4-6 weken</a:t>
            </a:r>
          </a:p>
          <a:p>
            <a:r>
              <a:rPr lang="nl-BE" sz="2000" i="1" dirty="0"/>
              <a:t>Bij klinisch falen of </a:t>
            </a:r>
            <a:r>
              <a:rPr lang="nl-BE" sz="2000" i="1" dirty="0" err="1"/>
              <a:t>chinolone</a:t>
            </a:r>
            <a:r>
              <a:rPr lang="nl-BE" sz="2000" i="1" dirty="0"/>
              <a:t>- en </a:t>
            </a:r>
            <a:r>
              <a:rPr lang="nl-BE" sz="2000" i="1" dirty="0" err="1"/>
              <a:t>cotrimoxazole</a:t>
            </a:r>
            <a:r>
              <a:rPr lang="nl-BE" sz="2000" i="1" dirty="0"/>
              <a:t> resistentie :</a:t>
            </a:r>
            <a:r>
              <a:rPr lang="nl-BE" sz="2000" dirty="0"/>
              <a:t> fosfomycine 1x 3g PO/d voor week 1, gevolgd door 3g PO/d om de 2 dagen gedurende 6-12 weken</a:t>
            </a:r>
          </a:p>
          <a:p>
            <a:pPr marL="0" indent="0">
              <a:buNone/>
            </a:pPr>
            <a:endParaRPr lang="nl-BE" sz="2400" dirty="0">
              <a:latin typeface="+mn-lt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8BA6BC4-3C70-4C14-BD2F-3BD068ABED09}"/>
              </a:ext>
            </a:extLst>
          </p:cNvPr>
          <p:cNvSpPr/>
          <p:nvPr/>
        </p:nvSpPr>
        <p:spPr>
          <a:xfrm>
            <a:off x="362373" y="5808771"/>
            <a:ext cx="11622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/>
              <a:t>BAPCOC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BE" sz="1000" dirty="0"/>
              <a:t>European Association of </a:t>
            </a:r>
            <a:r>
              <a:rPr lang="nl-BE" sz="1000" dirty="0" err="1"/>
              <a:t>Urology</a:t>
            </a:r>
            <a:r>
              <a:rPr lang="nl-BE" sz="1000" dirty="0"/>
              <a:t>. </a:t>
            </a:r>
            <a:r>
              <a:rPr lang="nl-BE" sz="1000" dirty="0" err="1"/>
              <a:t>Bonkat</a:t>
            </a:r>
            <a:r>
              <a:rPr lang="nl-BE" sz="1000" dirty="0"/>
              <a:t> G, </a:t>
            </a:r>
            <a:r>
              <a:rPr lang="nl-BE" sz="1000" dirty="0" err="1"/>
              <a:t>Bartoletti</a:t>
            </a:r>
            <a:r>
              <a:rPr lang="nl-BE" sz="1000" dirty="0"/>
              <a:t> R, Bruyère F et al. EAU </a:t>
            </a:r>
            <a:r>
              <a:rPr lang="nl-BE" sz="1000" dirty="0" err="1"/>
              <a:t>Guidelines</a:t>
            </a:r>
            <a:r>
              <a:rPr lang="nl-BE" sz="1000" dirty="0"/>
              <a:t> on </a:t>
            </a:r>
            <a:r>
              <a:rPr lang="nl-BE" sz="1000" dirty="0" err="1"/>
              <a:t>Urological</a:t>
            </a:r>
            <a:r>
              <a:rPr lang="nl-BE" sz="1000" dirty="0"/>
              <a:t> Infections. 2020, 1-65.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/>
              <a:t>IGGI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 err="1"/>
              <a:t>Karaiskos</a:t>
            </a:r>
            <a:r>
              <a:rPr lang="nl-BE" sz="1000" dirty="0"/>
              <a:t> I, </a:t>
            </a:r>
            <a:r>
              <a:rPr lang="nl-BE" sz="1000" dirty="0" err="1"/>
              <a:t>Galani</a:t>
            </a:r>
            <a:r>
              <a:rPr lang="nl-BE" sz="1000" dirty="0"/>
              <a:t> L, </a:t>
            </a:r>
            <a:r>
              <a:rPr lang="nl-BE" sz="1000" dirty="0" err="1"/>
              <a:t>Sakka</a:t>
            </a:r>
            <a:r>
              <a:rPr lang="nl-BE" sz="1000" dirty="0"/>
              <a:t> V et al. </a:t>
            </a:r>
            <a:r>
              <a:rPr lang="en-GB" sz="1000" dirty="0"/>
              <a:t>Oral </a:t>
            </a:r>
            <a:r>
              <a:rPr lang="en-GB" sz="1000" dirty="0" err="1"/>
              <a:t>fosfomycin</a:t>
            </a:r>
            <a:r>
              <a:rPr lang="en-GB" sz="1000" dirty="0"/>
              <a:t> for the treatment of chronic bacterial prostatitis. J </a:t>
            </a:r>
            <a:r>
              <a:rPr lang="en-GB" sz="1000" dirty="0" err="1"/>
              <a:t>Antimicrob</a:t>
            </a:r>
            <a:r>
              <a:rPr lang="en-GB" sz="1000" dirty="0"/>
              <a:t> Chemother 2019, 74(5): 1430-1437.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 err="1"/>
              <a:t>Xiong</a:t>
            </a:r>
            <a:r>
              <a:rPr lang="nl-BE" sz="1000" dirty="0"/>
              <a:t> S, </a:t>
            </a:r>
            <a:r>
              <a:rPr lang="nl-BE" sz="1000" dirty="0" err="1"/>
              <a:t>Liu</a:t>
            </a:r>
            <a:r>
              <a:rPr lang="nl-BE" sz="1000" dirty="0"/>
              <a:t> X, </a:t>
            </a:r>
            <a:r>
              <a:rPr lang="nl-BE" sz="1000" dirty="0" err="1"/>
              <a:t>Deng</a:t>
            </a:r>
            <a:r>
              <a:rPr lang="nl-BE" sz="1000" dirty="0"/>
              <a:t> W et al. </a:t>
            </a:r>
            <a:r>
              <a:rPr lang="nl-BE" sz="1000" dirty="0" err="1"/>
              <a:t>Pharmacological</a:t>
            </a:r>
            <a:r>
              <a:rPr lang="nl-BE" sz="1000" dirty="0"/>
              <a:t> </a:t>
            </a:r>
            <a:r>
              <a:rPr lang="nl-BE" sz="1000" dirty="0" err="1"/>
              <a:t>interventions</a:t>
            </a:r>
            <a:r>
              <a:rPr lang="nl-BE" sz="1000" dirty="0"/>
              <a:t> </a:t>
            </a:r>
            <a:r>
              <a:rPr lang="nl-BE" sz="1000" dirty="0" err="1"/>
              <a:t>for</a:t>
            </a:r>
            <a:r>
              <a:rPr lang="nl-BE" sz="1000" dirty="0"/>
              <a:t> </a:t>
            </a:r>
            <a:r>
              <a:rPr lang="nl-BE" sz="1000" dirty="0" err="1"/>
              <a:t>bacterial</a:t>
            </a:r>
            <a:r>
              <a:rPr lang="nl-BE" sz="1000" dirty="0"/>
              <a:t> prostatitis. </a:t>
            </a:r>
            <a:r>
              <a:rPr lang="fr-FR" sz="1000" dirty="0"/>
              <a:t>Front </a:t>
            </a:r>
            <a:r>
              <a:rPr lang="fr-FR" sz="1000" dirty="0" err="1"/>
              <a:t>Pharmacol</a:t>
            </a:r>
            <a:r>
              <a:rPr lang="fr-FR" sz="1000" dirty="0"/>
              <a:t> 2020, 11: 504.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/>
              <a:t>Stichting</a:t>
            </a:r>
            <a:r>
              <a:rPr lang="en-US" sz="1000" dirty="0"/>
              <a:t> </a:t>
            </a:r>
            <a:r>
              <a:rPr lang="en-US" sz="1000" dirty="0" err="1"/>
              <a:t>Werkgroep</a:t>
            </a:r>
            <a:r>
              <a:rPr lang="en-US" sz="1000" dirty="0"/>
              <a:t> </a:t>
            </a:r>
            <a:r>
              <a:rPr lang="en-US" sz="1000" dirty="0" err="1"/>
              <a:t>Antibioticabeleid</a:t>
            </a:r>
            <a:r>
              <a:rPr lang="en-US" sz="1000" dirty="0"/>
              <a:t>. Optimization of the antibiotic policy in the Netherlands: SWAB guidelines for antimicrobial therapy of urinary tract infections in adults. 2020, 11:19.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17719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07930-9F37-4DF1-842C-F7D7EDEB5C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b="1" dirty="0"/>
              <a:t>Preventie UWI</a:t>
            </a:r>
          </a:p>
        </p:txBody>
      </p:sp>
    </p:spTree>
    <p:extLst>
      <p:ext uri="{BB962C8B-B14F-4D97-AF65-F5344CB8AC3E}">
        <p14:creationId xmlns:p14="http://schemas.microsoft.com/office/powerpoint/2010/main" val="533115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Behandeling UWI 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541FD9AB-2038-42D6-AE40-E44C220E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" y="1090908"/>
            <a:ext cx="11336400" cy="51487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BE" b="1" dirty="0">
                <a:solidFill>
                  <a:srgbClr val="7698D4"/>
                </a:solidFill>
                <a:latin typeface="+mn-lt"/>
              </a:rPr>
              <a:t>Pyelonefritis - ongecompliceerd</a:t>
            </a:r>
            <a:endParaRPr lang="nl-BE" sz="2400" b="1" dirty="0">
              <a:solidFill>
                <a:srgbClr val="7698D4"/>
              </a:solidFill>
              <a:latin typeface="+mn-lt"/>
            </a:endParaRPr>
          </a:p>
          <a:p>
            <a:pPr marL="0" indent="0">
              <a:buNone/>
            </a:pPr>
            <a:r>
              <a:rPr lang="nl-BE" sz="2000" b="1" i="1" dirty="0">
                <a:solidFill>
                  <a:srgbClr val="C00000"/>
                </a:solidFill>
                <a:latin typeface="+mn-lt"/>
              </a:rPr>
              <a:t>Steeds microbiologisch documenteren</a:t>
            </a:r>
          </a:p>
          <a:p>
            <a:r>
              <a:rPr lang="nl-BE" sz="2000" dirty="0" err="1">
                <a:latin typeface="+mn-lt"/>
              </a:rPr>
              <a:t>Chinolone</a:t>
            </a:r>
            <a:r>
              <a:rPr lang="nl-BE" sz="2000" dirty="0">
                <a:latin typeface="+mn-lt"/>
              </a:rPr>
              <a:t>: </a:t>
            </a:r>
            <a:r>
              <a:rPr lang="nl-BE" sz="2000" dirty="0" err="1">
                <a:latin typeface="+mn-lt"/>
              </a:rPr>
              <a:t>ciprofloxacine</a:t>
            </a:r>
            <a:r>
              <a:rPr lang="nl-BE" sz="2000" dirty="0">
                <a:latin typeface="+mn-lt"/>
              </a:rPr>
              <a:t> 2x 500mg PO</a:t>
            </a:r>
            <a:r>
              <a:rPr lang="nl-BE" sz="2000" dirty="0"/>
              <a:t>/d</a:t>
            </a:r>
            <a:r>
              <a:rPr lang="nl-BE" sz="2000" dirty="0">
                <a:latin typeface="+mn-lt"/>
              </a:rPr>
              <a:t> of </a:t>
            </a:r>
            <a:r>
              <a:rPr lang="nl-BE" sz="2000" dirty="0" err="1">
                <a:latin typeface="+mn-lt"/>
              </a:rPr>
              <a:t>levofloxacine</a:t>
            </a:r>
            <a:r>
              <a:rPr lang="nl-BE" sz="2000" dirty="0">
                <a:latin typeface="+mn-lt"/>
              </a:rPr>
              <a:t> 1x 500mg PO</a:t>
            </a:r>
            <a:r>
              <a:rPr lang="nl-BE" sz="2000" dirty="0"/>
              <a:t>/d</a:t>
            </a:r>
            <a:r>
              <a:rPr lang="nl-BE" sz="2000" dirty="0">
                <a:latin typeface="+mn-lt"/>
              </a:rPr>
              <a:t> gedurende 1 week</a:t>
            </a:r>
          </a:p>
          <a:p>
            <a:pPr marL="0" indent="0">
              <a:buNone/>
            </a:pPr>
            <a:r>
              <a:rPr lang="nl-BE" sz="2000" b="1" i="1" dirty="0">
                <a:solidFill>
                  <a:srgbClr val="C00000"/>
                </a:solidFill>
              </a:rPr>
              <a:t>Gericht aanpassen in functie van microbiologie</a:t>
            </a:r>
            <a:endParaRPr lang="nl-BE" sz="2000" dirty="0">
              <a:latin typeface="+mn-lt"/>
            </a:endParaRPr>
          </a:p>
          <a:p>
            <a:r>
              <a:rPr lang="nl-BE" sz="2000" i="1" dirty="0"/>
              <a:t>Bij </a:t>
            </a:r>
            <a:r>
              <a:rPr lang="nl-BE" sz="2000" i="1" dirty="0" err="1"/>
              <a:t>chinolone</a:t>
            </a:r>
            <a:r>
              <a:rPr lang="nl-BE" sz="2000" i="1" dirty="0"/>
              <a:t>-resistentie: </a:t>
            </a:r>
            <a:r>
              <a:rPr lang="nl-BE" sz="2000" dirty="0"/>
              <a:t>op basis van antibiogram </a:t>
            </a:r>
          </a:p>
          <a:p>
            <a:pPr lvl="1"/>
            <a:r>
              <a:rPr lang="nl-BE" sz="2000" dirty="0"/>
              <a:t>Amoxicilline-clavulaanzuur PO</a:t>
            </a:r>
          </a:p>
          <a:p>
            <a:pPr lvl="1"/>
            <a:r>
              <a:rPr lang="nl-BE" sz="2000" dirty="0"/>
              <a:t>Ceftriaxone IM</a:t>
            </a:r>
          </a:p>
          <a:p>
            <a:pPr lvl="1"/>
            <a:r>
              <a:rPr lang="nl-BE" sz="2000" dirty="0"/>
              <a:t>Temocilline (hospitalisatie of OPAT) </a:t>
            </a:r>
          </a:p>
          <a:p>
            <a:pPr lvl="1"/>
            <a:r>
              <a:rPr lang="nl-BE" sz="2000" dirty="0" err="1"/>
              <a:t>Cotrimoxazole</a:t>
            </a:r>
            <a:endParaRPr lang="nl-BE" sz="2000" dirty="0"/>
          </a:p>
          <a:p>
            <a:pPr marL="0" indent="0">
              <a:buNone/>
            </a:pPr>
            <a:r>
              <a:rPr lang="nl-BE" b="1" dirty="0">
                <a:solidFill>
                  <a:srgbClr val="7698D4"/>
                </a:solidFill>
              </a:rPr>
              <a:t>Pyelonefritis - gecompliceerd</a:t>
            </a:r>
          </a:p>
          <a:p>
            <a:pPr marL="0" indent="0">
              <a:buNone/>
            </a:pPr>
            <a:r>
              <a:rPr lang="nl-BE" sz="2000" dirty="0">
                <a:latin typeface="+mn-lt"/>
              </a:rPr>
              <a:t>Hospitalisatie of OPAT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A8271BA-3A9F-470E-B88E-22C7C7A90386}"/>
              </a:ext>
            </a:extLst>
          </p:cNvPr>
          <p:cNvSpPr/>
          <p:nvPr/>
        </p:nvSpPr>
        <p:spPr>
          <a:xfrm>
            <a:off x="362373" y="6120088"/>
            <a:ext cx="11622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BE" sz="1000" dirty="0"/>
              <a:t>European Association of </a:t>
            </a:r>
            <a:r>
              <a:rPr lang="nl-BE" sz="1000" dirty="0" err="1"/>
              <a:t>Urology</a:t>
            </a:r>
            <a:r>
              <a:rPr lang="nl-BE" sz="1000" dirty="0"/>
              <a:t>. </a:t>
            </a:r>
            <a:r>
              <a:rPr lang="nl-BE" sz="1000" dirty="0" err="1"/>
              <a:t>Bonkat</a:t>
            </a:r>
            <a:r>
              <a:rPr lang="nl-BE" sz="1000" dirty="0"/>
              <a:t> G, </a:t>
            </a:r>
            <a:r>
              <a:rPr lang="nl-BE" sz="1000" dirty="0" err="1"/>
              <a:t>Bartoletti</a:t>
            </a:r>
            <a:r>
              <a:rPr lang="nl-BE" sz="1000" dirty="0"/>
              <a:t> R, Bruyère F et al. EAU </a:t>
            </a:r>
            <a:r>
              <a:rPr lang="nl-BE" sz="1000" dirty="0" err="1"/>
              <a:t>Guidelines</a:t>
            </a:r>
            <a:r>
              <a:rPr lang="nl-BE" sz="1000" dirty="0"/>
              <a:t> on </a:t>
            </a:r>
            <a:r>
              <a:rPr lang="nl-BE" sz="1000" dirty="0" err="1"/>
              <a:t>Urological</a:t>
            </a:r>
            <a:r>
              <a:rPr lang="nl-BE" sz="1000" dirty="0"/>
              <a:t> Infections. 2020, 1-65.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/>
              <a:t>IGGI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000" dirty="0" err="1"/>
              <a:t>Jeon</a:t>
            </a:r>
            <a:r>
              <a:rPr lang="nl-BE" sz="1000" dirty="0"/>
              <a:t> JH, Kim K, </a:t>
            </a:r>
            <a:r>
              <a:rPr lang="nl-BE" sz="1000" dirty="0" err="1"/>
              <a:t>Dae</a:t>
            </a:r>
            <a:r>
              <a:rPr lang="nl-BE" sz="1000" dirty="0"/>
              <a:t> Han W et al. </a:t>
            </a:r>
            <a:r>
              <a:rPr lang="nl-BE" sz="1000" dirty="0" err="1"/>
              <a:t>Empirical</a:t>
            </a:r>
            <a:r>
              <a:rPr lang="nl-BE" sz="1000" dirty="0"/>
              <a:t> </a:t>
            </a:r>
            <a:r>
              <a:rPr lang="nl-BE" sz="1000" dirty="0" err="1"/>
              <a:t>use</a:t>
            </a:r>
            <a:r>
              <a:rPr lang="nl-BE" sz="1000" dirty="0"/>
              <a:t> of </a:t>
            </a:r>
            <a:r>
              <a:rPr lang="nl-BE" sz="1000" dirty="0" err="1"/>
              <a:t>ciprofloxacin</a:t>
            </a:r>
            <a:r>
              <a:rPr lang="nl-BE" sz="1000" dirty="0"/>
              <a:t> </a:t>
            </a:r>
            <a:r>
              <a:rPr lang="nl-BE" sz="1000" dirty="0" err="1"/>
              <a:t>for</a:t>
            </a:r>
            <a:r>
              <a:rPr lang="nl-BE" sz="1000" dirty="0"/>
              <a:t> acute </a:t>
            </a:r>
            <a:r>
              <a:rPr lang="nl-BE" sz="1000" dirty="0" err="1"/>
              <a:t>uncomplicated</a:t>
            </a:r>
            <a:r>
              <a:rPr lang="nl-BE" sz="1000" dirty="0"/>
              <a:t> </a:t>
            </a:r>
            <a:r>
              <a:rPr lang="nl-BE" sz="1000" dirty="0" err="1"/>
              <a:t>pyelonephritis</a:t>
            </a:r>
            <a:r>
              <a:rPr lang="nl-BE" sz="1000" dirty="0"/>
              <a:t> </a:t>
            </a:r>
            <a:r>
              <a:rPr lang="nl-BE" sz="1000" dirty="0" err="1"/>
              <a:t>caused</a:t>
            </a:r>
            <a:r>
              <a:rPr lang="nl-BE" sz="1000" dirty="0"/>
              <a:t> </a:t>
            </a:r>
            <a:r>
              <a:rPr lang="nl-BE" sz="1000" dirty="0" err="1"/>
              <a:t>by</a:t>
            </a:r>
            <a:r>
              <a:rPr lang="nl-BE" sz="1000" dirty="0"/>
              <a:t> </a:t>
            </a:r>
            <a:r>
              <a:rPr lang="nl-BE" sz="1000" dirty="0" err="1"/>
              <a:t>escherichia</a:t>
            </a:r>
            <a:r>
              <a:rPr lang="nl-BE" sz="1000" dirty="0"/>
              <a:t> coli in </a:t>
            </a:r>
            <a:r>
              <a:rPr lang="nl-BE" sz="1000" dirty="0" err="1"/>
              <a:t>communities</a:t>
            </a:r>
            <a:r>
              <a:rPr lang="nl-BE" sz="1000" dirty="0"/>
              <a:t> </a:t>
            </a:r>
            <a:r>
              <a:rPr lang="nl-BE" sz="1000" dirty="0" err="1"/>
              <a:t>where</a:t>
            </a:r>
            <a:r>
              <a:rPr lang="nl-BE" sz="1000" dirty="0"/>
              <a:t> the </a:t>
            </a:r>
            <a:r>
              <a:rPr lang="nl-BE" sz="1000" dirty="0" err="1"/>
              <a:t>prevalence</a:t>
            </a:r>
            <a:r>
              <a:rPr lang="nl-BE" sz="1000" dirty="0"/>
              <a:t> of </a:t>
            </a:r>
            <a:r>
              <a:rPr lang="nl-BE" sz="1000" dirty="0" err="1"/>
              <a:t>fluoroquinolone</a:t>
            </a:r>
            <a:r>
              <a:rPr lang="nl-BE" sz="1000" dirty="0"/>
              <a:t> </a:t>
            </a:r>
            <a:r>
              <a:rPr lang="nl-BE" sz="1000" dirty="0" err="1"/>
              <a:t>resistance</a:t>
            </a:r>
            <a:r>
              <a:rPr lang="nl-BE" sz="1000" dirty="0"/>
              <a:t> is high. </a:t>
            </a:r>
            <a:r>
              <a:rPr lang="nl-BE" sz="1000" dirty="0" err="1"/>
              <a:t>Antimicrob</a:t>
            </a:r>
            <a:r>
              <a:rPr lang="nl-BE" sz="1000" dirty="0"/>
              <a:t> </a:t>
            </a:r>
            <a:r>
              <a:rPr lang="nl-BE" sz="1000" dirty="0" err="1"/>
              <a:t>Agents</a:t>
            </a:r>
            <a:r>
              <a:rPr lang="nl-BE" sz="1000" dirty="0"/>
              <a:t> </a:t>
            </a:r>
            <a:r>
              <a:rPr lang="nl-BE" sz="1000" dirty="0" err="1"/>
              <a:t>Chemother</a:t>
            </a:r>
            <a:r>
              <a:rPr lang="nl-BE" sz="1000" dirty="0"/>
              <a:t> 2012, 56(6): 3043-6.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BE1785D-3781-4E9B-B765-8D628879C338}"/>
              </a:ext>
            </a:extLst>
          </p:cNvPr>
          <p:cNvSpPr/>
          <p:nvPr/>
        </p:nvSpPr>
        <p:spPr>
          <a:xfrm>
            <a:off x="4092606" y="5076946"/>
            <a:ext cx="7528264" cy="6463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nl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OPAT = </a:t>
            </a:r>
            <a:r>
              <a:rPr lang="nl-BE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Outpatient</a:t>
            </a:r>
            <a:r>
              <a:rPr lang="nl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Parenteral</a:t>
            </a:r>
            <a:r>
              <a:rPr lang="nl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Antimicrobial </a:t>
            </a:r>
            <a:r>
              <a:rPr lang="nl-BE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Therapy</a:t>
            </a:r>
            <a:endParaRPr lang="nl-B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verderzetten van intraveneuze antimicrobiële therapie in de thuissetting.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75006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Behandeling UWI 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541FD9AB-2038-42D6-AE40-E44C220E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" y="1090908"/>
            <a:ext cx="11336400" cy="51487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BE" b="1" dirty="0">
                <a:solidFill>
                  <a:srgbClr val="7698D4"/>
                </a:solidFill>
                <a:latin typeface="+mn-lt"/>
              </a:rPr>
              <a:t>Candidurie</a:t>
            </a:r>
            <a:endParaRPr lang="nl-BE" sz="2400" b="1" dirty="0">
              <a:solidFill>
                <a:srgbClr val="7698D4"/>
              </a:solidFill>
              <a:latin typeface="+mn-lt"/>
            </a:endParaRPr>
          </a:p>
          <a:p>
            <a:pPr marL="0" indent="0">
              <a:buNone/>
            </a:pPr>
            <a:r>
              <a:rPr lang="nl-BE" sz="2400" b="1" i="1" dirty="0">
                <a:solidFill>
                  <a:srgbClr val="C00000"/>
                </a:solidFill>
                <a:latin typeface="+mn-lt"/>
              </a:rPr>
              <a:t>Asymptomatische candidurie: niet behandelen, eventuele urinaire katheter verwijderen</a:t>
            </a:r>
          </a:p>
          <a:p>
            <a:pPr marL="0" indent="0">
              <a:buNone/>
            </a:pPr>
            <a:r>
              <a:rPr lang="nl-BE" sz="2400" b="1" i="1" dirty="0">
                <a:solidFill>
                  <a:srgbClr val="C00000"/>
                </a:solidFill>
                <a:latin typeface="+mn-lt"/>
              </a:rPr>
              <a:t>Enkel symptomatische candidurie behandelen</a:t>
            </a:r>
          </a:p>
          <a:p>
            <a:endParaRPr lang="nl-BE" sz="2400" i="1" dirty="0">
              <a:latin typeface="+mn-lt"/>
            </a:endParaRPr>
          </a:p>
          <a:p>
            <a:r>
              <a:rPr lang="nl-BE" sz="2400" i="1" dirty="0">
                <a:latin typeface="+mn-lt"/>
              </a:rPr>
              <a:t>Fluconazole gevoelige candida spp:</a:t>
            </a:r>
            <a:r>
              <a:rPr lang="nl-BE" sz="2400" dirty="0">
                <a:latin typeface="+mn-lt"/>
              </a:rPr>
              <a:t> fluconazole IV/PO (opladen met 400mg, vervolg 200mg</a:t>
            </a:r>
            <a:r>
              <a:rPr lang="nl-BE" sz="2400" dirty="0"/>
              <a:t>/d</a:t>
            </a:r>
            <a:r>
              <a:rPr lang="nl-BE" sz="2400" dirty="0">
                <a:latin typeface="+mn-lt"/>
              </a:rPr>
              <a:t> gedurende 7-14 dagen)</a:t>
            </a:r>
          </a:p>
          <a:p>
            <a:pPr lvl="1"/>
            <a:r>
              <a:rPr lang="nl-BE" sz="2000" dirty="0">
                <a:latin typeface="+mn-lt"/>
              </a:rPr>
              <a:t>Bij ernstige pyelonefritis: opladen met 800mg, vervolg 400mg</a:t>
            </a:r>
            <a:r>
              <a:rPr lang="nl-BE" sz="2000" dirty="0"/>
              <a:t>/d </a:t>
            </a:r>
            <a:endParaRPr lang="nl-BE" sz="2000" dirty="0">
              <a:latin typeface="+mn-lt"/>
            </a:endParaRPr>
          </a:p>
          <a:p>
            <a:pPr marL="457200" lvl="1" indent="0">
              <a:buNone/>
            </a:pPr>
            <a:endParaRPr lang="nl-BE" sz="2000" dirty="0">
              <a:latin typeface="+mn-lt"/>
            </a:endParaRPr>
          </a:p>
          <a:p>
            <a:r>
              <a:rPr lang="nl-BE" sz="2400" i="1" dirty="0" err="1">
                <a:latin typeface="+mn-lt"/>
              </a:rPr>
              <a:t>Azole</a:t>
            </a:r>
            <a:r>
              <a:rPr lang="nl-BE" sz="2400" i="1" dirty="0">
                <a:latin typeface="+mn-lt"/>
              </a:rPr>
              <a:t> resistente candida spp:</a:t>
            </a:r>
            <a:r>
              <a:rPr lang="nl-BE" sz="2400" dirty="0">
                <a:latin typeface="+mn-lt"/>
              </a:rPr>
              <a:t> specialistisch advies inwinnen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A8271BA-3A9F-470E-B88E-22C7C7A90386}"/>
              </a:ext>
            </a:extLst>
          </p:cNvPr>
          <p:cNvSpPr/>
          <p:nvPr/>
        </p:nvSpPr>
        <p:spPr>
          <a:xfrm>
            <a:off x="362373" y="5767092"/>
            <a:ext cx="11622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BE" sz="1000" dirty="0"/>
              <a:t>IGGI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BE" sz="1000" dirty="0" err="1"/>
              <a:t>Kauffman</a:t>
            </a:r>
            <a:r>
              <a:rPr lang="nl-BE" sz="1000" dirty="0"/>
              <a:t> CA, </a:t>
            </a:r>
            <a:r>
              <a:rPr lang="nl-BE" sz="1000" dirty="0" err="1"/>
              <a:t>Vazquez</a:t>
            </a:r>
            <a:r>
              <a:rPr lang="nl-BE" sz="1000" dirty="0"/>
              <a:t> JA, </a:t>
            </a:r>
            <a:r>
              <a:rPr lang="nl-BE" sz="1000" dirty="0" err="1"/>
              <a:t>Sobel</a:t>
            </a:r>
            <a:r>
              <a:rPr lang="nl-BE" sz="1000" dirty="0"/>
              <a:t> JD. </a:t>
            </a:r>
            <a:r>
              <a:rPr lang="nl-BE" sz="1000" dirty="0" err="1"/>
              <a:t>Prospective</a:t>
            </a:r>
            <a:r>
              <a:rPr lang="nl-BE" sz="1000" dirty="0"/>
              <a:t> multicenter surveillance study of </a:t>
            </a:r>
            <a:r>
              <a:rPr lang="nl-BE" sz="1000" dirty="0" err="1"/>
              <a:t>funguria</a:t>
            </a:r>
            <a:r>
              <a:rPr lang="nl-BE" sz="1000" dirty="0"/>
              <a:t> in </a:t>
            </a:r>
            <a:r>
              <a:rPr lang="nl-BE" sz="1000" dirty="0" err="1"/>
              <a:t>hospitalized</a:t>
            </a:r>
            <a:r>
              <a:rPr lang="nl-BE" sz="1000" dirty="0"/>
              <a:t> </a:t>
            </a:r>
            <a:r>
              <a:rPr lang="nl-BE" sz="1000" dirty="0" err="1"/>
              <a:t>patients</a:t>
            </a:r>
            <a:r>
              <a:rPr lang="nl-BE" sz="1000" dirty="0"/>
              <a:t>. The National </a:t>
            </a:r>
            <a:r>
              <a:rPr lang="nl-BE" sz="1000" dirty="0" err="1"/>
              <a:t>Institute</a:t>
            </a:r>
            <a:r>
              <a:rPr lang="nl-BE" sz="1000" dirty="0"/>
              <a:t> </a:t>
            </a:r>
            <a:r>
              <a:rPr lang="nl-BE" sz="1000" dirty="0" err="1"/>
              <a:t>for</a:t>
            </a:r>
            <a:r>
              <a:rPr lang="nl-BE" sz="1000" dirty="0"/>
              <a:t> </a:t>
            </a:r>
            <a:r>
              <a:rPr lang="nl-BE" sz="1000" dirty="0" err="1"/>
              <a:t>Allergy</a:t>
            </a:r>
            <a:r>
              <a:rPr lang="nl-BE" sz="1000" dirty="0"/>
              <a:t> and </a:t>
            </a:r>
            <a:r>
              <a:rPr lang="nl-BE" sz="1000" dirty="0" err="1"/>
              <a:t>Infectious</a:t>
            </a:r>
            <a:r>
              <a:rPr lang="nl-BE" sz="1000" dirty="0"/>
              <a:t> </a:t>
            </a:r>
            <a:r>
              <a:rPr lang="nl-BE" sz="1000" dirty="0" err="1"/>
              <a:t>Diseases</a:t>
            </a:r>
            <a:r>
              <a:rPr lang="nl-BE" sz="1000" dirty="0"/>
              <a:t> (NIAID) </a:t>
            </a:r>
            <a:r>
              <a:rPr lang="nl-BE" sz="1000" dirty="0" err="1"/>
              <a:t>Mycoses</a:t>
            </a:r>
            <a:r>
              <a:rPr lang="nl-BE" sz="1000" dirty="0"/>
              <a:t> Study Group. </a:t>
            </a:r>
            <a:r>
              <a:rPr lang="nl-BE" sz="1000" dirty="0" err="1"/>
              <a:t>Clin</a:t>
            </a:r>
            <a:r>
              <a:rPr lang="nl-BE" sz="1000" dirty="0"/>
              <a:t> Infect Dis 2000, 30(1): 14-8.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BE" sz="1000" dirty="0" err="1"/>
              <a:t>Odabasi</a:t>
            </a:r>
            <a:r>
              <a:rPr lang="nl-BE" sz="1000" dirty="0"/>
              <a:t> Z, </a:t>
            </a:r>
            <a:r>
              <a:rPr lang="nl-BE" sz="1000" dirty="0" err="1"/>
              <a:t>Mert</a:t>
            </a:r>
            <a:r>
              <a:rPr lang="nl-BE" sz="1000" dirty="0"/>
              <a:t> A. Candida </a:t>
            </a:r>
            <a:r>
              <a:rPr lang="nl-BE" sz="1000" dirty="0" err="1"/>
              <a:t>urinary</a:t>
            </a:r>
            <a:r>
              <a:rPr lang="nl-BE" sz="1000" dirty="0"/>
              <a:t> </a:t>
            </a:r>
            <a:r>
              <a:rPr lang="nl-BE" sz="1000" dirty="0" err="1"/>
              <a:t>tract</a:t>
            </a:r>
            <a:r>
              <a:rPr lang="nl-BE" sz="1000" dirty="0"/>
              <a:t> infections in </a:t>
            </a:r>
            <a:r>
              <a:rPr lang="nl-BE" sz="1000" dirty="0" err="1"/>
              <a:t>adults</a:t>
            </a:r>
            <a:r>
              <a:rPr lang="nl-BE" sz="1000" dirty="0"/>
              <a:t>. World J </a:t>
            </a:r>
            <a:r>
              <a:rPr lang="nl-BE" sz="1000" dirty="0" err="1"/>
              <a:t>Urol</a:t>
            </a:r>
            <a:r>
              <a:rPr lang="nl-BE" sz="1000" dirty="0"/>
              <a:t> 2020, 38(11): 2699-2707.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BE" sz="1000" dirty="0" err="1"/>
              <a:t>Tutone</a:t>
            </a:r>
            <a:r>
              <a:rPr lang="nl-BE" sz="1000" dirty="0"/>
              <a:t> M, </a:t>
            </a:r>
            <a:r>
              <a:rPr lang="nl-BE" sz="1000" dirty="0" err="1"/>
              <a:t>Johansen</a:t>
            </a:r>
            <a:r>
              <a:rPr lang="nl-BE" sz="1000" dirty="0"/>
              <a:t> TEB, Cai T et al. </a:t>
            </a:r>
            <a:r>
              <a:rPr lang="nl-BE" sz="1000" dirty="0" err="1"/>
              <a:t>Susceptibility</a:t>
            </a:r>
            <a:r>
              <a:rPr lang="nl-BE" sz="1000" dirty="0"/>
              <a:t> and </a:t>
            </a:r>
            <a:r>
              <a:rPr lang="nl-BE" sz="1000" dirty="0" err="1"/>
              <a:t>resistance</a:t>
            </a:r>
            <a:r>
              <a:rPr lang="nl-BE" sz="1000" dirty="0"/>
              <a:t> </a:t>
            </a:r>
            <a:r>
              <a:rPr lang="nl-BE" sz="1000" dirty="0" err="1"/>
              <a:t>to</a:t>
            </a:r>
            <a:r>
              <a:rPr lang="nl-BE" sz="1000" dirty="0"/>
              <a:t> </a:t>
            </a:r>
            <a:r>
              <a:rPr lang="nl-BE" sz="1000" dirty="0" err="1"/>
              <a:t>fosfomycin</a:t>
            </a:r>
            <a:r>
              <a:rPr lang="nl-BE" sz="1000" dirty="0"/>
              <a:t> and </a:t>
            </a:r>
            <a:r>
              <a:rPr lang="nl-BE" sz="1000" dirty="0" err="1"/>
              <a:t>other</a:t>
            </a:r>
            <a:r>
              <a:rPr lang="nl-BE" sz="1000" dirty="0"/>
              <a:t> antimicrobial </a:t>
            </a:r>
            <a:r>
              <a:rPr lang="nl-BE" sz="1000" dirty="0" err="1"/>
              <a:t>agents</a:t>
            </a:r>
            <a:r>
              <a:rPr lang="nl-BE" sz="1000" dirty="0"/>
              <a:t> </a:t>
            </a:r>
            <a:r>
              <a:rPr lang="nl-BE" sz="1000" dirty="0" err="1"/>
              <a:t>among</a:t>
            </a:r>
            <a:r>
              <a:rPr lang="nl-BE" sz="1000" dirty="0"/>
              <a:t> </a:t>
            </a:r>
            <a:r>
              <a:rPr lang="nl-BE" sz="1000" dirty="0" err="1"/>
              <a:t>pathogens</a:t>
            </a:r>
            <a:r>
              <a:rPr lang="nl-BE" sz="1000" dirty="0"/>
              <a:t> </a:t>
            </a:r>
            <a:r>
              <a:rPr lang="nl-BE" sz="1000" dirty="0" err="1"/>
              <a:t>causing</a:t>
            </a:r>
            <a:r>
              <a:rPr lang="nl-BE" sz="1000" dirty="0"/>
              <a:t> </a:t>
            </a:r>
            <a:r>
              <a:rPr lang="nl-BE" sz="1000" dirty="0" err="1"/>
              <a:t>lower</a:t>
            </a:r>
            <a:r>
              <a:rPr lang="nl-BE" sz="1000" dirty="0"/>
              <a:t> </a:t>
            </a:r>
            <a:r>
              <a:rPr lang="nl-BE" sz="1000" dirty="0" err="1"/>
              <a:t>urinary</a:t>
            </a:r>
            <a:r>
              <a:rPr lang="nl-BE" sz="1000" dirty="0"/>
              <a:t> </a:t>
            </a:r>
            <a:r>
              <a:rPr lang="nl-BE" sz="1000" dirty="0" err="1"/>
              <a:t>tract</a:t>
            </a:r>
            <a:r>
              <a:rPr lang="nl-BE" sz="1000" dirty="0"/>
              <a:t> infections: </a:t>
            </a:r>
            <a:r>
              <a:rPr lang="nl-BE" sz="1000" dirty="0" err="1"/>
              <a:t>Findings</a:t>
            </a:r>
            <a:r>
              <a:rPr lang="nl-BE" sz="1000" dirty="0"/>
              <a:t> of the SURF study. Int J </a:t>
            </a:r>
            <a:r>
              <a:rPr lang="nl-BE" sz="1000" dirty="0" err="1"/>
              <a:t>Antimicrob</a:t>
            </a:r>
            <a:r>
              <a:rPr lang="nl-BE" sz="1000" dirty="0"/>
              <a:t> </a:t>
            </a:r>
            <a:r>
              <a:rPr lang="nl-BE" sz="1000" dirty="0" err="1"/>
              <a:t>Agents</a:t>
            </a:r>
            <a:r>
              <a:rPr lang="nl-BE" sz="1000" dirty="0"/>
              <a:t> 2022, 59(5): 106574.</a:t>
            </a:r>
          </a:p>
        </p:txBody>
      </p:sp>
    </p:spTree>
    <p:extLst>
      <p:ext uri="{BB962C8B-B14F-4D97-AF65-F5344CB8AC3E}">
        <p14:creationId xmlns:p14="http://schemas.microsoft.com/office/powerpoint/2010/main" val="719893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Referenties  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541FD9AB-2038-42D6-AE40-E44C220E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" y="768760"/>
            <a:ext cx="11336400" cy="59116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400" b="1" dirty="0"/>
              <a:t>Preventie UWI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Ahmed H, </a:t>
            </a:r>
            <a:r>
              <a:rPr lang="nl-BE" sz="1200" dirty="0" err="1"/>
              <a:t>Farewell</a:t>
            </a:r>
            <a:r>
              <a:rPr lang="nl-BE" sz="1200" dirty="0"/>
              <a:t> D, Jones HM et al. </a:t>
            </a:r>
            <a:r>
              <a:rPr lang="nl-BE" sz="1200" dirty="0" err="1"/>
              <a:t>Antibiotic</a:t>
            </a:r>
            <a:r>
              <a:rPr lang="nl-BE" sz="1200" dirty="0"/>
              <a:t> </a:t>
            </a:r>
            <a:r>
              <a:rPr lang="nl-BE" sz="1200" dirty="0" err="1"/>
              <a:t>prophylaxis</a:t>
            </a:r>
            <a:r>
              <a:rPr lang="nl-BE" sz="1200" dirty="0"/>
              <a:t> and </a:t>
            </a:r>
            <a:r>
              <a:rPr lang="nl-BE" sz="1200" dirty="0" err="1"/>
              <a:t>clinical</a:t>
            </a:r>
            <a:r>
              <a:rPr lang="nl-BE" sz="1200" dirty="0"/>
              <a:t> </a:t>
            </a:r>
            <a:r>
              <a:rPr lang="nl-BE" sz="1200" dirty="0" err="1"/>
              <a:t>outcomes</a:t>
            </a:r>
            <a:r>
              <a:rPr lang="nl-BE" sz="1200" dirty="0"/>
              <a:t> </a:t>
            </a:r>
            <a:r>
              <a:rPr lang="nl-BE" sz="1200" dirty="0" err="1"/>
              <a:t>among</a:t>
            </a:r>
            <a:r>
              <a:rPr lang="nl-BE" sz="1200" dirty="0"/>
              <a:t> </a:t>
            </a:r>
            <a:r>
              <a:rPr lang="nl-BE" sz="1200" dirty="0" err="1"/>
              <a:t>older</a:t>
            </a:r>
            <a:r>
              <a:rPr lang="nl-BE" sz="1200" dirty="0"/>
              <a:t> </a:t>
            </a:r>
            <a:r>
              <a:rPr lang="nl-BE" sz="1200" dirty="0" err="1"/>
              <a:t>adults</a:t>
            </a:r>
            <a:r>
              <a:rPr lang="nl-BE" sz="1200" dirty="0"/>
              <a:t> </a:t>
            </a:r>
            <a:r>
              <a:rPr lang="nl-BE" sz="1200" dirty="0" err="1"/>
              <a:t>with</a:t>
            </a:r>
            <a:r>
              <a:rPr lang="nl-BE" sz="1200" dirty="0"/>
              <a:t> </a:t>
            </a:r>
            <a:r>
              <a:rPr lang="nl-BE" sz="1200" dirty="0" err="1"/>
              <a:t>recurrent</a:t>
            </a:r>
            <a:r>
              <a:rPr lang="nl-BE" sz="1200" dirty="0"/>
              <a:t> </a:t>
            </a:r>
            <a:r>
              <a:rPr lang="nl-BE" sz="1200" dirty="0" err="1"/>
              <a:t>urinary</a:t>
            </a:r>
            <a:r>
              <a:rPr lang="nl-BE" sz="1200" dirty="0"/>
              <a:t> </a:t>
            </a:r>
            <a:r>
              <a:rPr lang="nl-BE" sz="1200" dirty="0" err="1"/>
              <a:t>tract</a:t>
            </a:r>
            <a:r>
              <a:rPr lang="nl-BE" sz="1200" dirty="0"/>
              <a:t> infection: cohort study. Age and </a:t>
            </a:r>
            <a:r>
              <a:rPr lang="nl-BE" sz="1200" dirty="0" err="1"/>
              <a:t>Ageing</a:t>
            </a:r>
            <a:r>
              <a:rPr lang="nl-BE" sz="1200" dirty="0"/>
              <a:t> 2019, 48: 228-234.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BAPCOC ambulante gids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Caljouw MAA, van den Hout WB, Putter H et al. </a:t>
            </a:r>
            <a:r>
              <a:rPr lang="nl-BE" sz="1200" dirty="0" err="1"/>
              <a:t>Effectivenes</a:t>
            </a:r>
            <a:r>
              <a:rPr lang="nl-BE" sz="1200" dirty="0"/>
              <a:t> of cranberry capsules </a:t>
            </a:r>
            <a:r>
              <a:rPr lang="nl-BE" sz="1200" dirty="0" err="1"/>
              <a:t>to</a:t>
            </a:r>
            <a:r>
              <a:rPr lang="nl-BE" sz="1200" dirty="0"/>
              <a:t> </a:t>
            </a:r>
            <a:r>
              <a:rPr lang="nl-BE" sz="1200" dirty="0" err="1"/>
              <a:t>prevent</a:t>
            </a:r>
            <a:r>
              <a:rPr lang="nl-BE" sz="1200" dirty="0"/>
              <a:t> </a:t>
            </a:r>
            <a:r>
              <a:rPr lang="nl-BE" sz="1200" dirty="0" err="1"/>
              <a:t>urinary</a:t>
            </a:r>
            <a:r>
              <a:rPr lang="nl-BE" sz="1200" dirty="0"/>
              <a:t> </a:t>
            </a:r>
            <a:r>
              <a:rPr lang="nl-BE" sz="1200" dirty="0" err="1"/>
              <a:t>tract</a:t>
            </a:r>
            <a:r>
              <a:rPr lang="nl-BE" sz="1200" dirty="0"/>
              <a:t> infections in </a:t>
            </a:r>
            <a:r>
              <a:rPr lang="nl-BE" sz="1200" dirty="0" err="1"/>
              <a:t>vulnerable</a:t>
            </a:r>
            <a:r>
              <a:rPr lang="nl-BE" sz="1200" dirty="0"/>
              <a:t> </a:t>
            </a:r>
            <a:r>
              <a:rPr lang="nl-BE" sz="1200" dirty="0" err="1"/>
              <a:t>older</a:t>
            </a:r>
            <a:r>
              <a:rPr lang="nl-BE" sz="1200" dirty="0"/>
              <a:t> persons: A double-blind </a:t>
            </a:r>
            <a:r>
              <a:rPr lang="nl-BE" sz="1200" dirty="0" err="1"/>
              <a:t>randomized</a:t>
            </a:r>
            <a:r>
              <a:rPr lang="nl-BE" sz="1200" dirty="0"/>
              <a:t> placebo-</a:t>
            </a:r>
            <a:r>
              <a:rPr lang="nl-BE" sz="1200" dirty="0" err="1"/>
              <a:t>controlled</a:t>
            </a:r>
            <a:r>
              <a:rPr lang="nl-BE" sz="1200" dirty="0"/>
              <a:t> trial in long-term care </a:t>
            </a:r>
            <a:r>
              <a:rPr lang="nl-BE" sz="1200" dirty="0" err="1"/>
              <a:t>facilities</a:t>
            </a:r>
            <a:r>
              <a:rPr lang="nl-BE" sz="1200" dirty="0"/>
              <a:t>. J Am </a:t>
            </a:r>
            <a:r>
              <a:rPr lang="nl-BE" sz="1200" dirty="0" err="1"/>
              <a:t>Geriatr</a:t>
            </a:r>
            <a:r>
              <a:rPr lang="nl-BE" sz="1200" dirty="0"/>
              <a:t> </a:t>
            </a:r>
            <a:r>
              <a:rPr lang="nl-BE" sz="1200" dirty="0" err="1"/>
              <a:t>Soc</a:t>
            </a:r>
            <a:r>
              <a:rPr lang="nl-BE" sz="1200" dirty="0"/>
              <a:t> 2014, 62(1): 103-110.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CDC. </a:t>
            </a:r>
            <a:r>
              <a:rPr lang="nl-BE" sz="1200" dirty="0" err="1"/>
              <a:t>Guidelines</a:t>
            </a:r>
            <a:r>
              <a:rPr lang="nl-BE" sz="1200" dirty="0"/>
              <a:t> </a:t>
            </a:r>
            <a:r>
              <a:rPr lang="nl-BE" sz="1200" dirty="0" err="1"/>
              <a:t>for</a:t>
            </a:r>
            <a:r>
              <a:rPr lang="nl-BE" sz="1200" dirty="0"/>
              <a:t> prevention of </a:t>
            </a:r>
            <a:r>
              <a:rPr lang="nl-BE" sz="1200" dirty="0" err="1"/>
              <a:t>catheter-associated</a:t>
            </a:r>
            <a:r>
              <a:rPr lang="nl-BE" sz="1200" dirty="0"/>
              <a:t> </a:t>
            </a:r>
            <a:r>
              <a:rPr lang="nl-BE" sz="1200" dirty="0" err="1"/>
              <a:t>urinary</a:t>
            </a:r>
            <a:r>
              <a:rPr lang="nl-BE" sz="1200" dirty="0"/>
              <a:t> </a:t>
            </a:r>
            <a:r>
              <a:rPr lang="nl-BE" sz="1200" dirty="0" err="1"/>
              <a:t>tract</a:t>
            </a:r>
            <a:r>
              <a:rPr lang="nl-BE" sz="1200" dirty="0"/>
              <a:t> infections. 2009.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Federatie Medisch Specialisten. Urineweginfecties (UWI) bij volwassenen. 2020. </a:t>
            </a:r>
            <a:r>
              <a:rPr lang="nl-BE" sz="1200" dirty="0" err="1"/>
              <a:t>Retrieved</a:t>
            </a:r>
            <a:r>
              <a:rPr lang="nl-BE" sz="1200" dirty="0"/>
              <a:t> </a:t>
            </a:r>
            <a:r>
              <a:rPr lang="nl-BE" sz="1200" dirty="0" err="1"/>
              <a:t>from</a:t>
            </a:r>
            <a:r>
              <a:rPr lang="nl-BE" sz="1200" dirty="0"/>
              <a:t> https://richtlijnendatabase.nl/richtlijn/urineweginfecties_uwi_bij_volwassenen/diagnostiek_bij_uwi_bij_volwassenen/laboratoriumonderzoek_bij_uwi_bij_volwassenen.html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1200" dirty="0"/>
              <a:t>Ferrante KL, Wasenda EJ, Jung CE et al. </a:t>
            </a:r>
            <a:r>
              <a:rPr lang="en-US" sz="1200" dirty="0"/>
              <a:t>Vaginal estrogen for the prevention of recurrent urinary tract infection in postmenopausal women: a randomized clinical trial. </a:t>
            </a:r>
            <a:r>
              <a:rPr lang="da-DK" sz="1200" dirty="0"/>
              <a:t>Female Pelvic Med Reconstr Surg 2021, 27(2): 112-117.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Hoge Gezondheidsraad. Aanbevelingen inzake preventie, beheersing en aanpak van urineweginfecties tijdens de zorgverlening. Brussel: HGR; 2017. Advies r. 8889. </a:t>
            </a:r>
            <a:r>
              <a:rPr lang="nl-BE" sz="1200" dirty="0" err="1"/>
              <a:t>Retrieved</a:t>
            </a:r>
            <a:r>
              <a:rPr lang="nl-BE" sz="1200" dirty="0"/>
              <a:t> </a:t>
            </a:r>
            <a:r>
              <a:rPr lang="nl-BE" sz="1200" dirty="0" err="1"/>
              <a:t>from</a:t>
            </a:r>
            <a:r>
              <a:rPr lang="nl-BE" sz="1200" dirty="0"/>
              <a:t> https://www.health.belgium.be/nl/advies-8889-urineweginfecties. Laatst geraadpleegd op december 2021.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Hooton TM, Vecchio M, </a:t>
            </a:r>
            <a:r>
              <a:rPr lang="en-US" sz="1200" dirty="0" err="1"/>
              <a:t>Iroz</a:t>
            </a:r>
            <a:r>
              <a:rPr lang="en-US" sz="1200" dirty="0"/>
              <a:t> A et al. Effect of increased daily water intake in premenopausal women with recurrent urinary tract infections: A randomized clinical trial. JAMA Intern Med 2018, 178(11): 1509-1515.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Jepson RG, Williams G, Craig JC. Cranberries for preventing urinary tract infections. Cochrane Database Syst Rev 2012, 10(10): CD001321.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Juthani-Mehta</a:t>
            </a:r>
            <a:r>
              <a:rPr lang="nl-BE" sz="1200" dirty="0"/>
              <a:t> M, Van Ness PH, </a:t>
            </a:r>
            <a:r>
              <a:rPr lang="nl-BE" sz="1200" dirty="0" err="1"/>
              <a:t>Bianco</a:t>
            </a:r>
            <a:r>
              <a:rPr lang="nl-BE" sz="1200" dirty="0"/>
              <a:t> L et al. Effect of cranberry capsules on </a:t>
            </a:r>
            <a:r>
              <a:rPr lang="nl-BE" sz="1200" dirty="0" err="1"/>
              <a:t>bacteriuria</a:t>
            </a:r>
            <a:r>
              <a:rPr lang="nl-BE" sz="1200" dirty="0"/>
              <a:t> plus </a:t>
            </a:r>
            <a:r>
              <a:rPr lang="nl-BE" sz="1200" dirty="0" err="1"/>
              <a:t>pyuria</a:t>
            </a:r>
            <a:r>
              <a:rPr lang="nl-BE" sz="1200" dirty="0"/>
              <a:t> </a:t>
            </a:r>
            <a:r>
              <a:rPr lang="nl-BE" sz="1200" dirty="0" err="1"/>
              <a:t>among</a:t>
            </a:r>
            <a:r>
              <a:rPr lang="nl-BE" sz="1200" dirty="0"/>
              <a:t> </a:t>
            </a:r>
            <a:r>
              <a:rPr lang="nl-BE" sz="1200" dirty="0" err="1"/>
              <a:t>older</a:t>
            </a:r>
            <a:r>
              <a:rPr lang="nl-BE" sz="1200" dirty="0"/>
              <a:t> </a:t>
            </a:r>
            <a:r>
              <a:rPr lang="nl-BE" sz="1200" dirty="0" err="1"/>
              <a:t>women</a:t>
            </a:r>
            <a:r>
              <a:rPr lang="nl-BE" sz="1200" dirty="0"/>
              <a:t> in </a:t>
            </a:r>
            <a:r>
              <a:rPr lang="nl-BE" sz="1200" dirty="0" err="1"/>
              <a:t>nursing</a:t>
            </a:r>
            <a:r>
              <a:rPr lang="nl-BE" sz="1200" dirty="0"/>
              <a:t> homes: A </a:t>
            </a:r>
            <a:r>
              <a:rPr lang="nl-BE" sz="1200" dirty="0" err="1"/>
              <a:t>randomized</a:t>
            </a:r>
            <a:r>
              <a:rPr lang="nl-BE" sz="1200" dirty="0"/>
              <a:t> </a:t>
            </a:r>
            <a:r>
              <a:rPr lang="nl-BE" sz="1200" dirty="0" err="1"/>
              <a:t>clinical</a:t>
            </a:r>
            <a:r>
              <a:rPr lang="nl-BE" sz="1200" dirty="0"/>
              <a:t> trial. JAMA 2016, 316(18): 1879-1887.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Langford BJ, Brown KA, </a:t>
            </a:r>
            <a:r>
              <a:rPr lang="en-US" sz="1200" dirty="0" err="1"/>
              <a:t>Diong</a:t>
            </a:r>
            <a:r>
              <a:rPr lang="en-US" sz="1200" dirty="0"/>
              <a:t> C et al. The benefits and harms of antibiotic prophylaxis for urinary tract infection in older adults. Clin Infect Dis 2021, 37(3): e782-e791.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Lean K, Nawaz RF, Jawad S et al. Reducing urinary tract infections in care homes by improving </a:t>
            </a:r>
            <a:r>
              <a:rPr lang="en-US" sz="1200" dirty="0" err="1"/>
              <a:t>hydratation</a:t>
            </a:r>
            <a:r>
              <a:rPr lang="en-US" sz="1200" dirty="0"/>
              <a:t>. BMJ Open Qual 2019, 8(3): e000563.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Muller AE, </a:t>
            </a:r>
            <a:r>
              <a:rPr lang="nl-BE" sz="1200" dirty="0" err="1"/>
              <a:t>Verhaegh</a:t>
            </a:r>
            <a:r>
              <a:rPr lang="nl-BE" sz="1200" dirty="0"/>
              <a:t> EM, </a:t>
            </a:r>
            <a:r>
              <a:rPr lang="nl-BE" sz="1200" dirty="0" err="1"/>
              <a:t>Harbarth</a:t>
            </a:r>
            <a:r>
              <a:rPr lang="nl-BE" sz="1200" dirty="0"/>
              <a:t> S et al. </a:t>
            </a:r>
            <a:r>
              <a:rPr lang="en-US" sz="1200" dirty="0"/>
              <a:t>Nitrofurantoin's efficacy and safety as prophylaxis for urinary tract infections: a systematic review of the literature and meta-analysis of controlled trials. Clin Microbiol Infect 2017, 23: 355e362.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Rijksinstituut voor Volksgezondheid en Milieu. Antibiotica surveillance. 2023. Geraadpleegd op </a:t>
            </a:r>
            <a:r>
              <a:rPr lang="nl-BE" sz="1200" dirty="0">
                <a:hlinkClick r:id="rId2"/>
              </a:rPr>
              <a:t>https://www.rivm.nl/sites/default/files/2023-02/2.%20Antibiotica%20surveillance%20SNIV%20dag%20%28J.%20Kabel%20en%20A.%20Haenen%29.pdf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Rogers MAM, Fries BE, Kaufman SR et al. </a:t>
            </a:r>
            <a:r>
              <a:rPr lang="nl-BE" sz="1200" dirty="0" err="1"/>
              <a:t>Mobility</a:t>
            </a:r>
            <a:r>
              <a:rPr lang="nl-BE" sz="1200" dirty="0"/>
              <a:t> and </a:t>
            </a:r>
            <a:r>
              <a:rPr lang="nl-BE" sz="1200" dirty="0" err="1"/>
              <a:t>other</a:t>
            </a:r>
            <a:r>
              <a:rPr lang="nl-BE" sz="1200" dirty="0"/>
              <a:t> </a:t>
            </a:r>
            <a:r>
              <a:rPr lang="nl-BE" sz="1200" dirty="0" err="1"/>
              <a:t>predictors</a:t>
            </a:r>
            <a:r>
              <a:rPr lang="nl-BE" sz="1200" dirty="0"/>
              <a:t> of hospitalization </a:t>
            </a:r>
            <a:r>
              <a:rPr lang="nl-BE" sz="1200" dirty="0" err="1"/>
              <a:t>for</a:t>
            </a:r>
            <a:r>
              <a:rPr lang="nl-BE" sz="1200" dirty="0"/>
              <a:t> </a:t>
            </a:r>
            <a:r>
              <a:rPr lang="nl-BE" sz="1200" dirty="0" err="1"/>
              <a:t>urinary</a:t>
            </a:r>
            <a:r>
              <a:rPr lang="nl-BE" sz="1200" dirty="0"/>
              <a:t> </a:t>
            </a:r>
            <a:r>
              <a:rPr lang="nl-BE" sz="1200" dirty="0" err="1"/>
              <a:t>tract</a:t>
            </a:r>
            <a:r>
              <a:rPr lang="nl-BE" sz="1200" dirty="0"/>
              <a:t> infection: A </a:t>
            </a:r>
            <a:r>
              <a:rPr lang="nl-BE" sz="1200" dirty="0" err="1"/>
              <a:t>retrospective</a:t>
            </a:r>
            <a:r>
              <a:rPr lang="nl-BE" sz="1200" dirty="0"/>
              <a:t> cohort study. BMC Ger 2008, 8:31.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Schwenger</a:t>
            </a:r>
            <a:r>
              <a:rPr lang="nl-BE" sz="1200" dirty="0"/>
              <a:t> EM, </a:t>
            </a:r>
            <a:r>
              <a:rPr lang="nl-BE" sz="1200" dirty="0" err="1"/>
              <a:t>Tejani</a:t>
            </a:r>
            <a:r>
              <a:rPr lang="nl-BE" sz="1200" dirty="0"/>
              <a:t> AM, </a:t>
            </a:r>
            <a:r>
              <a:rPr lang="nl-BE" sz="1200" dirty="0" err="1"/>
              <a:t>Loewen</a:t>
            </a:r>
            <a:r>
              <a:rPr lang="nl-BE" sz="1200" dirty="0"/>
              <a:t> PS. </a:t>
            </a:r>
            <a:r>
              <a:rPr lang="nl-BE" sz="1200" dirty="0" err="1"/>
              <a:t>Probiotics</a:t>
            </a:r>
            <a:r>
              <a:rPr lang="nl-BE" sz="1200" dirty="0"/>
              <a:t> </a:t>
            </a:r>
            <a:r>
              <a:rPr lang="nl-BE" sz="1200" dirty="0" err="1"/>
              <a:t>for</a:t>
            </a:r>
            <a:r>
              <a:rPr lang="nl-BE" sz="1200" dirty="0"/>
              <a:t> </a:t>
            </a:r>
            <a:r>
              <a:rPr lang="nl-BE" sz="1200" dirty="0" err="1"/>
              <a:t>preventing</a:t>
            </a:r>
            <a:r>
              <a:rPr lang="nl-BE" sz="1200" dirty="0"/>
              <a:t> </a:t>
            </a:r>
            <a:r>
              <a:rPr lang="nl-BE" sz="1200" dirty="0" err="1"/>
              <a:t>urinary</a:t>
            </a:r>
            <a:r>
              <a:rPr lang="nl-BE" sz="1200" dirty="0"/>
              <a:t> </a:t>
            </a:r>
            <a:r>
              <a:rPr lang="nl-BE" sz="1200" dirty="0" err="1"/>
              <a:t>tract</a:t>
            </a:r>
            <a:r>
              <a:rPr lang="nl-BE" sz="1200" dirty="0"/>
              <a:t> infections in </a:t>
            </a:r>
            <a:r>
              <a:rPr lang="nl-BE" sz="1200" dirty="0" err="1"/>
              <a:t>adults</a:t>
            </a:r>
            <a:r>
              <a:rPr lang="nl-BE" sz="1200" dirty="0"/>
              <a:t> and </a:t>
            </a:r>
            <a:r>
              <a:rPr lang="nl-BE" sz="1200" dirty="0" err="1"/>
              <a:t>children</a:t>
            </a:r>
            <a:r>
              <a:rPr lang="nl-BE" sz="1200" dirty="0"/>
              <a:t>. </a:t>
            </a:r>
            <a:r>
              <a:rPr lang="nl-BE" sz="1200" dirty="0" err="1"/>
              <a:t>Cochrane</a:t>
            </a:r>
            <a:r>
              <a:rPr lang="nl-BE" sz="1200" dirty="0"/>
              <a:t> Database </a:t>
            </a:r>
            <a:r>
              <a:rPr lang="nl-BE" sz="1200" dirty="0" err="1"/>
              <a:t>Syst</a:t>
            </a:r>
            <a:r>
              <a:rPr lang="nl-BE" sz="1200" dirty="0"/>
              <a:t> </a:t>
            </a:r>
            <a:r>
              <a:rPr lang="nl-BE" sz="1200" dirty="0" err="1"/>
              <a:t>Rev</a:t>
            </a:r>
            <a:r>
              <a:rPr lang="nl-BE" sz="1200" dirty="0"/>
              <a:t> 2015, 12: CD008772.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Ten </a:t>
            </a:r>
            <a:r>
              <a:rPr lang="nl-BE" sz="1200" dirty="0" err="1"/>
              <a:t>Doesschate</a:t>
            </a:r>
            <a:r>
              <a:rPr lang="nl-BE" sz="1200" dirty="0"/>
              <a:t>, Hendriks K, van Werkhoven CH et al. </a:t>
            </a:r>
            <a:r>
              <a:rPr lang="nl-BE" sz="1200" dirty="0" err="1"/>
              <a:t>Nitrofurantoin</a:t>
            </a:r>
            <a:r>
              <a:rPr lang="nl-BE" sz="1200" dirty="0"/>
              <a:t> 100mg versus 50mg </a:t>
            </a:r>
            <a:r>
              <a:rPr lang="nl-BE" sz="1200" dirty="0" err="1"/>
              <a:t>prophylaxis</a:t>
            </a:r>
            <a:r>
              <a:rPr lang="nl-BE" sz="1200" dirty="0"/>
              <a:t> </a:t>
            </a:r>
            <a:r>
              <a:rPr lang="nl-BE" sz="1200" dirty="0" err="1"/>
              <a:t>for</a:t>
            </a:r>
            <a:r>
              <a:rPr lang="nl-BE" sz="1200" dirty="0"/>
              <a:t> </a:t>
            </a:r>
            <a:r>
              <a:rPr lang="nl-BE" sz="1200" dirty="0" err="1"/>
              <a:t>urinary</a:t>
            </a:r>
            <a:r>
              <a:rPr lang="nl-BE" sz="1200" dirty="0"/>
              <a:t> </a:t>
            </a:r>
            <a:r>
              <a:rPr lang="nl-BE" sz="1200" dirty="0" err="1"/>
              <a:t>tract</a:t>
            </a:r>
            <a:r>
              <a:rPr lang="nl-BE" sz="1200" dirty="0"/>
              <a:t> infections, a cohort study. </a:t>
            </a:r>
            <a:r>
              <a:rPr lang="nl-BE" sz="1200" dirty="0" err="1"/>
              <a:t>Clin</a:t>
            </a:r>
            <a:r>
              <a:rPr lang="nl-BE" sz="1200" dirty="0"/>
              <a:t> </a:t>
            </a:r>
            <a:r>
              <a:rPr lang="nl-BE" sz="1200" dirty="0" err="1"/>
              <a:t>Microbiol</a:t>
            </a:r>
            <a:r>
              <a:rPr lang="nl-BE" sz="1200" dirty="0"/>
              <a:t> Infect 2022, 28(2): 248-254.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Van </a:t>
            </a:r>
            <a:r>
              <a:rPr lang="nl-BE" sz="1200" dirty="0" err="1"/>
              <a:t>Crombrugge</a:t>
            </a:r>
            <a:r>
              <a:rPr lang="nl-BE" sz="1200" dirty="0"/>
              <a:t> K, De </a:t>
            </a:r>
            <a:r>
              <a:rPr lang="nl-BE" sz="1200" dirty="0" err="1"/>
              <a:t>Lepeleire</a:t>
            </a:r>
            <a:r>
              <a:rPr lang="nl-BE" sz="1200" dirty="0"/>
              <a:t> J. Infectiepreventiebeleid in Vlaamse woonzorgcentra. 2019, Brussel/Leuven, Agentschap Zorg en Gezondheid/Academisch Centrum Huisartsgeneeskunde KU Leuven/groep IDEWE.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Vereniging van specialisten ouderengeneeskunde (VERENSO). Richtlijn urineweginfecties bij kwetsbare ouderen.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Xia JY, Yang C, Xu DF et al. Consumption of cranberry as adjuvant therapy for urinary tract infections in susceptible populations: A systematic review and meta-analysis with trial sequential analysis. </a:t>
            </a:r>
            <a:r>
              <a:rPr lang="en-US" sz="1200" dirty="0" err="1"/>
              <a:t>PLoS</a:t>
            </a:r>
            <a:r>
              <a:rPr lang="en-US" sz="1200" dirty="0"/>
              <a:t> One 2021, 16(9): e0256992.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1978777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Referenties 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541FD9AB-2038-42D6-AE40-E44C220E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" y="946313"/>
            <a:ext cx="11336400" cy="49505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400" b="1" dirty="0"/>
              <a:t>Diagnostiek UWI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BCFI. Urineweginfecties bij ouderen – formularium ouderenzorg, 2021.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Burton RJ, </a:t>
            </a:r>
            <a:r>
              <a:rPr lang="nl-BE" sz="1200" dirty="0" err="1"/>
              <a:t>Albur</a:t>
            </a:r>
            <a:r>
              <a:rPr lang="nl-BE" sz="1200" dirty="0"/>
              <a:t> M, </a:t>
            </a:r>
            <a:r>
              <a:rPr lang="nl-BE" sz="1200" dirty="0" err="1"/>
              <a:t>Eberl</a:t>
            </a:r>
            <a:r>
              <a:rPr lang="nl-BE" sz="1200" dirty="0"/>
              <a:t> M et al. U</a:t>
            </a:r>
            <a:r>
              <a:rPr lang="en-US" sz="1200" dirty="0"/>
              <a:t>sing artificial intelligence to reduce diagnostic workload without compromising detection of urinary tract infections. </a:t>
            </a:r>
            <a:r>
              <a:rPr lang="nl-BE" sz="1200" dirty="0"/>
              <a:t>BMC 2019, 19(1): 171.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Center for Disease Control. Urinary tract infection (catheter-associated urinary tract infection [CAUTI] and non-catheter-associated urinary tract infection [UTI]) events. 2023. Retrieved from https://www.cdc.gov/nhsn/pdfs/pscManual/7pscCauticurrent.pdf 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EUCAST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European Association of </a:t>
            </a:r>
            <a:r>
              <a:rPr lang="nl-BE" sz="1200" dirty="0" err="1"/>
              <a:t>Urology</a:t>
            </a:r>
            <a:r>
              <a:rPr lang="nl-BE" sz="1200" dirty="0"/>
              <a:t>. </a:t>
            </a:r>
            <a:r>
              <a:rPr lang="nl-BE" sz="1200" dirty="0" err="1"/>
              <a:t>Bonkat</a:t>
            </a:r>
            <a:r>
              <a:rPr lang="nl-BE" sz="1200" dirty="0"/>
              <a:t> G, </a:t>
            </a:r>
            <a:r>
              <a:rPr lang="nl-BE" sz="1200" dirty="0" err="1"/>
              <a:t>Bartoletti</a:t>
            </a:r>
            <a:r>
              <a:rPr lang="nl-BE" sz="1200" dirty="0"/>
              <a:t> R, Bruyère F et al. EAU </a:t>
            </a:r>
            <a:r>
              <a:rPr lang="nl-BE" sz="1200" dirty="0" err="1"/>
              <a:t>Guidelines</a:t>
            </a:r>
            <a:r>
              <a:rPr lang="nl-BE" sz="1200" dirty="0"/>
              <a:t> on </a:t>
            </a:r>
            <a:r>
              <a:rPr lang="nl-BE" sz="1200" dirty="0" err="1"/>
              <a:t>Urological</a:t>
            </a:r>
            <a:r>
              <a:rPr lang="nl-BE" sz="1200" dirty="0"/>
              <a:t> Infections. 2020, 1-65.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Devillé</a:t>
            </a:r>
            <a:r>
              <a:rPr lang="en-US" sz="1200" dirty="0"/>
              <a:t> WL, </a:t>
            </a:r>
            <a:r>
              <a:rPr lang="en-US" sz="1200" dirty="0" err="1"/>
              <a:t>Yzermans</a:t>
            </a:r>
            <a:r>
              <a:rPr lang="en-US" sz="1200" dirty="0"/>
              <a:t> JC, van </a:t>
            </a:r>
            <a:r>
              <a:rPr lang="en-US" sz="1200" dirty="0" err="1"/>
              <a:t>Duijn</a:t>
            </a:r>
            <a:r>
              <a:rPr lang="en-US" sz="1200" dirty="0"/>
              <a:t> NP et al. The urine dipstick test useful to rule out infections. A meta-analysis of the accuracy. BMC </a:t>
            </a:r>
            <a:r>
              <a:rPr lang="en-US" sz="1200" dirty="0" err="1"/>
              <a:t>Urol</a:t>
            </a:r>
            <a:r>
              <a:rPr lang="en-US" sz="1200" dirty="0"/>
              <a:t> 2004, 4:4.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Federatie Medisch Specialisten. Urineweginfecties (UWI) bij volwassenen. 2020. </a:t>
            </a:r>
            <a:r>
              <a:rPr lang="nl-BE" sz="1200" dirty="0" err="1"/>
              <a:t>Retrieved</a:t>
            </a:r>
            <a:r>
              <a:rPr lang="nl-BE" sz="1200" dirty="0"/>
              <a:t> </a:t>
            </a:r>
            <a:r>
              <a:rPr lang="nl-BE" sz="1200" dirty="0" err="1"/>
              <a:t>from</a:t>
            </a:r>
            <a:r>
              <a:rPr lang="nl-BE" sz="1200" dirty="0"/>
              <a:t> https://richtlijnendatabase.nl/richtlijn/urineweginfecties_uwi_bij_volwassenen/diagnostiek_bij_uwi_bij_volwassenen/laboratoriumonderzoek_bij_uwi_bij_volwassenen.html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Heytens</a:t>
            </a:r>
            <a:r>
              <a:rPr lang="nl-BE" sz="1200" dirty="0"/>
              <a:t> S, De Sutter A, </a:t>
            </a:r>
            <a:r>
              <a:rPr lang="nl-BE" sz="1200" dirty="0" err="1"/>
              <a:t>Coorevits</a:t>
            </a:r>
            <a:r>
              <a:rPr lang="nl-BE" sz="1200" dirty="0"/>
              <a:t> L et al. </a:t>
            </a:r>
            <a:r>
              <a:rPr lang="en-US" sz="1200" dirty="0"/>
              <a:t>Women with symptoms of a urinary tract infection but a negative urine culture: PCR-based quantification of Escherichia coli suggests infection in most cases. Clin Microbiol Infect</a:t>
            </a:r>
            <a:r>
              <a:rPr lang="nl-BE" sz="1200" dirty="0"/>
              <a:t> 2017, 23(9): 647-652.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Hooton</a:t>
            </a:r>
            <a:r>
              <a:rPr lang="nl-BE" sz="1200" dirty="0"/>
              <a:t> TM, Roberts PL, Cox ME et al. </a:t>
            </a:r>
            <a:r>
              <a:rPr lang="en-US" sz="1200" dirty="0"/>
              <a:t>Voided midstream urine culture and acute cystitis in premenopausal women. </a:t>
            </a:r>
            <a:r>
              <a:rPr lang="nl-BE" sz="1200" dirty="0"/>
              <a:t>N </a:t>
            </a:r>
            <a:r>
              <a:rPr lang="nl-BE" sz="1200" dirty="0" err="1"/>
              <a:t>Engl</a:t>
            </a:r>
            <a:r>
              <a:rPr lang="nl-BE" sz="1200" dirty="0"/>
              <a:t> J </a:t>
            </a:r>
            <a:r>
              <a:rPr lang="nl-BE" sz="1200" dirty="0" err="1"/>
              <a:t>Med</a:t>
            </a:r>
            <a:r>
              <a:rPr lang="nl-BE" sz="1200" dirty="0"/>
              <a:t> 2013, 369(20): 1883-1891.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Joseph A, </a:t>
            </a:r>
            <a:r>
              <a:rPr lang="nl-BE" sz="1200" dirty="0" err="1"/>
              <a:t>McGowan</a:t>
            </a:r>
            <a:r>
              <a:rPr lang="nl-BE" sz="1200" dirty="0"/>
              <a:t> T, Weston V et al. </a:t>
            </a:r>
            <a:r>
              <a:rPr lang="en-US" sz="1200" dirty="0"/>
              <a:t>“To dip or not to dip”: A quality improvement project to improve the diagnosis and management of urinary tract infection in care homes. </a:t>
            </a:r>
            <a:r>
              <a:rPr lang="nl-BE" sz="1200" dirty="0"/>
              <a:t>Age and </a:t>
            </a:r>
            <a:r>
              <a:rPr lang="nl-BE" sz="1200" dirty="0" err="1"/>
              <a:t>Ageing</a:t>
            </a:r>
            <a:r>
              <a:rPr lang="nl-BE" sz="1200" dirty="0"/>
              <a:t> 2018, 47: iii31-iii42.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Kass</a:t>
            </a:r>
            <a:r>
              <a:rPr lang="nl-BE" sz="1200" dirty="0"/>
              <a:t> EH. </a:t>
            </a:r>
            <a:r>
              <a:rPr lang="en-US" sz="1200" dirty="0"/>
              <a:t>Bacteriuria and the diagnosis of infections of the urinary tract; with observations on the use of methionine as a urinary antiseptic. </a:t>
            </a:r>
            <a:r>
              <a:rPr lang="nl-BE" sz="1200" dirty="0"/>
              <a:t>AMA </a:t>
            </a:r>
            <a:r>
              <a:rPr lang="nl-BE" sz="1200" dirty="0" err="1"/>
              <a:t>Arch</a:t>
            </a:r>
            <a:r>
              <a:rPr lang="nl-BE" sz="1200" dirty="0"/>
              <a:t> Intern </a:t>
            </a:r>
            <a:r>
              <a:rPr lang="nl-BE" sz="1200" dirty="0" err="1"/>
              <a:t>Med</a:t>
            </a:r>
            <a:r>
              <a:rPr lang="nl-BE" sz="1200" dirty="0"/>
              <a:t> 1957, 100(5): 709-714.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Laborde</a:t>
            </a:r>
            <a:r>
              <a:rPr lang="nl-BE" sz="1200" dirty="0"/>
              <a:t> C, </a:t>
            </a:r>
            <a:r>
              <a:rPr lang="nl-BE" sz="1200" dirty="0" err="1"/>
              <a:t>Bador</a:t>
            </a:r>
            <a:r>
              <a:rPr lang="nl-BE" sz="1200" dirty="0"/>
              <a:t> J, </a:t>
            </a:r>
            <a:r>
              <a:rPr lang="nl-BE" sz="1200" dirty="0" err="1"/>
              <a:t>Hacquin</a:t>
            </a:r>
            <a:r>
              <a:rPr lang="nl-BE" sz="1200" dirty="0"/>
              <a:t> A et al. </a:t>
            </a:r>
            <a:r>
              <a:rPr lang="en-US" sz="1200" dirty="0"/>
              <a:t>Atypical presentation of </a:t>
            </a:r>
            <a:r>
              <a:rPr lang="en-US" sz="1200" dirty="0" err="1"/>
              <a:t>bacteremic</a:t>
            </a:r>
            <a:r>
              <a:rPr lang="en-US" sz="1200" dirty="0"/>
              <a:t> urinary tract infection in older patients: frequency and prognostic impact. </a:t>
            </a:r>
            <a:r>
              <a:rPr lang="nl-BE" sz="1200" dirty="0" err="1"/>
              <a:t>Diagnostics</a:t>
            </a:r>
            <a:r>
              <a:rPr lang="nl-BE" sz="1200" i="1" dirty="0"/>
              <a:t> </a:t>
            </a:r>
            <a:r>
              <a:rPr lang="nl-BE" sz="1200" dirty="0"/>
              <a:t>2021</a:t>
            </a:r>
            <a:r>
              <a:rPr lang="nl-BE" sz="1200" i="1" dirty="0"/>
              <a:t>, </a:t>
            </a:r>
            <a:r>
              <a:rPr lang="nl-BE" sz="1200" dirty="0"/>
              <a:t>11(3): 523.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Latour K, De Lepeleire J, </a:t>
            </a:r>
            <a:r>
              <a:rPr lang="nl-BE" sz="1200" dirty="0" err="1"/>
              <a:t>Catry</a:t>
            </a:r>
            <a:r>
              <a:rPr lang="nl-BE" sz="1200" dirty="0"/>
              <a:t> B et al. </a:t>
            </a:r>
            <a:r>
              <a:rPr lang="nl-BE" sz="1200" dirty="0" err="1"/>
              <a:t>Nursing</a:t>
            </a:r>
            <a:r>
              <a:rPr lang="nl-BE" sz="1200" dirty="0"/>
              <a:t> home </a:t>
            </a:r>
            <a:r>
              <a:rPr lang="nl-BE" sz="1200" dirty="0" err="1"/>
              <a:t>residents</a:t>
            </a:r>
            <a:r>
              <a:rPr lang="nl-BE" sz="1200" dirty="0"/>
              <a:t> </a:t>
            </a:r>
            <a:r>
              <a:rPr lang="nl-BE" sz="1200" dirty="0" err="1"/>
              <a:t>with</a:t>
            </a:r>
            <a:r>
              <a:rPr lang="nl-BE" sz="1200" dirty="0"/>
              <a:t> </a:t>
            </a:r>
            <a:r>
              <a:rPr lang="nl-BE" sz="1200" dirty="0" err="1"/>
              <a:t>suspected</a:t>
            </a:r>
            <a:r>
              <a:rPr lang="nl-BE" sz="1200" dirty="0"/>
              <a:t> </a:t>
            </a:r>
            <a:r>
              <a:rPr lang="nl-BE" sz="1200" dirty="0" err="1"/>
              <a:t>urinary</a:t>
            </a:r>
            <a:r>
              <a:rPr lang="nl-BE" sz="1200" dirty="0"/>
              <a:t> </a:t>
            </a:r>
            <a:r>
              <a:rPr lang="nl-BE" sz="1200" dirty="0" err="1"/>
              <a:t>tract</a:t>
            </a:r>
            <a:r>
              <a:rPr lang="nl-BE" sz="1200" dirty="0"/>
              <a:t> infections: A </a:t>
            </a:r>
            <a:r>
              <a:rPr lang="nl-BE" sz="1200" dirty="0" err="1"/>
              <a:t>diagnostic</a:t>
            </a:r>
            <a:r>
              <a:rPr lang="nl-BE" sz="1200" dirty="0"/>
              <a:t> </a:t>
            </a:r>
            <a:r>
              <a:rPr lang="nl-BE" sz="1200" dirty="0" err="1"/>
              <a:t>accuracy</a:t>
            </a:r>
            <a:r>
              <a:rPr lang="nl-BE" sz="1200" dirty="0"/>
              <a:t> study. BMC </a:t>
            </a:r>
            <a:r>
              <a:rPr lang="nl-BE" sz="1200" dirty="0" err="1"/>
              <a:t>Geriatr</a:t>
            </a:r>
            <a:r>
              <a:rPr lang="nl-BE" sz="1200" dirty="0"/>
              <a:t> 2022, 22: 187.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Latour K, De Lepeleire J, Jans B et al. Diagnosis, prevention and control of </a:t>
            </a:r>
            <a:r>
              <a:rPr lang="nl-BE" sz="1200" dirty="0" err="1"/>
              <a:t>urinary</a:t>
            </a:r>
            <a:r>
              <a:rPr lang="nl-BE" sz="1200" dirty="0"/>
              <a:t> </a:t>
            </a:r>
            <a:r>
              <a:rPr lang="nl-BE" sz="1200" dirty="0" err="1"/>
              <a:t>tract</a:t>
            </a:r>
            <a:r>
              <a:rPr lang="nl-BE" sz="1200" dirty="0"/>
              <a:t> infections: A survey of routine </a:t>
            </a:r>
            <a:r>
              <a:rPr lang="nl-BE" sz="1200" dirty="0" err="1"/>
              <a:t>practices</a:t>
            </a:r>
            <a:r>
              <a:rPr lang="nl-BE" sz="1200" dirty="0"/>
              <a:t> in </a:t>
            </a:r>
            <a:r>
              <a:rPr lang="nl-BE" sz="1200" dirty="0" err="1"/>
              <a:t>Belgian</a:t>
            </a:r>
            <a:r>
              <a:rPr lang="nl-BE" sz="1200" dirty="0"/>
              <a:t> </a:t>
            </a:r>
            <a:r>
              <a:rPr lang="nl-BE" sz="1200" dirty="0" err="1"/>
              <a:t>nursing</a:t>
            </a:r>
            <a:r>
              <a:rPr lang="nl-BE" sz="1200" dirty="0"/>
              <a:t> homes. J Infect </a:t>
            </a:r>
            <a:r>
              <a:rPr lang="nl-BE" sz="1200" dirty="0" err="1"/>
              <a:t>Prev</a:t>
            </a:r>
            <a:r>
              <a:rPr lang="nl-BE" sz="1200" dirty="0"/>
              <a:t> 2020, 21(5):182-188.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Latour K, </a:t>
            </a:r>
            <a:r>
              <a:rPr lang="nl-BE" sz="1200" dirty="0" err="1"/>
              <a:t>Plüddemann</a:t>
            </a:r>
            <a:r>
              <a:rPr lang="nl-BE" sz="1200" dirty="0"/>
              <a:t> A, Thompson M et al. </a:t>
            </a:r>
            <a:r>
              <a:rPr lang="nl-BE" sz="1200" dirty="0" err="1"/>
              <a:t>Diagnostic</a:t>
            </a:r>
            <a:r>
              <a:rPr lang="nl-BE" sz="1200" dirty="0"/>
              <a:t> </a:t>
            </a:r>
            <a:r>
              <a:rPr lang="nl-BE" sz="1200" dirty="0" err="1"/>
              <a:t>technology</a:t>
            </a:r>
            <a:r>
              <a:rPr lang="nl-BE" sz="1200" dirty="0"/>
              <a:t>: </a:t>
            </a:r>
            <a:r>
              <a:rPr lang="nl-BE" sz="1200" dirty="0" err="1"/>
              <a:t>Alternative</a:t>
            </a:r>
            <a:r>
              <a:rPr lang="nl-BE" sz="1200" dirty="0"/>
              <a:t> sampling </a:t>
            </a:r>
            <a:r>
              <a:rPr lang="nl-BE" sz="1200" dirty="0" err="1"/>
              <a:t>methods</a:t>
            </a:r>
            <a:r>
              <a:rPr lang="nl-BE" sz="1200" dirty="0"/>
              <a:t> </a:t>
            </a:r>
            <a:r>
              <a:rPr lang="nl-BE" sz="1200" dirty="0" err="1"/>
              <a:t>for</a:t>
            </a:r>
            <a:r>
              <a:rPr lang="nl-BE" sz="1200" dirty="0"/>
              <a:t> </a:t>
            </a:r>
            <a:r>
              <a:rPr lang="nl-BE" sz="1200" dirty="0" err="1"/>
              <a:t>collection</a:t>
            </a:r>
            <a:r>
              <a:rPr lang="nl-BE" sz="1200" dirty="0"/>
              <a:t> of urine </a:t>
            </a:r>
            <a:r>
              <a:rPr lang="nl-BE" sz="1200" dirty="0" err="1"/>
              <a:t>specimens</a:t>
            </a:r>
            <a:r>
              <a:rPr lang="nl-BE" sz="1200" dirty="0"/>
              <a:t> in </a:t>
            </a:r>
            <a:r>
              <a:rPr lang="nl-BE" sz="1200" dirty="0" err="1"/>
              <a:t>older</a:t>
            </a:r>
            <a:r>
              <a:rPr lang="nl-BE" sz="1200" dirty="0"/>
              <a:t> </a:t>
            </a:r>
            <a:r>
              <a:rPr lang="nl-BE" sz="1200" dirty="0" err="1"/>
              <a:t>adults</a:t>
            </a:r>
            <a:r>
              <a:rPr lang="nl-BE" sz="1200" dirty="0"/>
              <a:t>. </a:t>
            </a:r>
            <a:r>
              <a:rPr lang="nl-BE" sz="1200" dirty="0" err="1"/>
              <a:t>Fam</a:t>
            </a:r>
            <a:r>
              <a:rPr lang="nl-BE" sz="1200" dirty="0"/>
              <a:t> </a:t>
            </a:r>
            <a:r>
              <a:rPr lang="nl-BE" sz="1200" dirty="0" err="1"/>
              <a:t>Med</a:t>
            </a:r>
            <a:r>
              <a:rPr lang="nl-BE" sz="1200" dirty="0"/>
              <a:t> </a:t>
            </a:r>
            <a:r>
              <a:rPr lang="nl-BE" sz="1200" dirty="0" err="1"/>
              <a:t>Commun</a:t>
            </a:r>
            <a:r>
              <a:rPr lang="nl-BE" sz="1200" dirty="0"/>
              <a:t> Health 2013, 2(1): 43–49.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Leber</a:t>
            </a:r>
            <a:r>
              <a:rPr lang="en-US" sz="1200" dirty="0"/>
              <a:t> et al. Clinical Microbiology Procedures Handbook, 4th edition, ASMP Press 2016.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1951909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Referenties 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541FD9AB-2038-42D6-AE40-E44C220E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" y="946313"/>
            <a:ext cx="11336400" cy="49505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400" b="1" dirty="0"/>
              <a:t>Diagnostiek UWI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McGeer</a:t>
            </a:r>
            <a:r>
              <a:rPr lang="en-US" sz="1200" dirty="0"/>
              <a:t> A, Campbell B, </a:t>
            </a:r>
            <a:r>
              <a:rPr lang="en-US" sz="1200" dirty="0" err="1"/>
              <a:t>Emori</a:t>
            </a:r>
            <a:r>
              <a:rPr lang="en-US" sz="1200" dirty="0"/>
              <a:t> TG et al. Definitions of infection surveillance in long-term care facilities. Am J Infect Control 1991, 19: 1-7.</a:t>
            </a:r>
            <a:r>
              <a:rPr lang="nl-BE" sz="1200" dirty="0"/>
              <a:t>Ryan S, </a:t>
            </a:r>
            <a:r>
              <a:rPr lang="nl-BE" sz="1200" dirty="0" err="1"/>
              <a:t>Gillespie</a:t>
            </a:r>
            <a:r>
              <a:rPr lang="nl-BE" sz="1200" dirty="0"/>
              <a:t> E, Stuart RL. </a:t>
            </a:r>
            <a:r>
              <a:rPr lang="nl-BE" sz="1200" dirty="0" err="1"/>
              <a:t>Urinary</a:t>
            </a:r>
            <a:r>
              <a:rPr lang="nl-BE" sz="1200" dirty="0"/>
              <a:t> </a:t>
            </a:r>
            <a:r>
              <a:rPr lang="nl-BE" sz="1200" dirty="0" err="1"/>
              <a:t>tract</a:t>
            </a:r>
            <a:r>
              <a:rPr lang="nl-BE" sz="1200" dirty="0"/>
              <a:t> infection surveillance in </a:t>
            </a:r>
            <a:r>
              <a:rPr lang="nl-BE" sz="1200" dirty="0" err="1"/>
              <a:t>residential</a:t>
            </a:r>
            <a:r>
              <a:rPr lang="nl-BE" sz="1200" dirty="0"/>
              <a:t> </a:t>
            </a:r>
            <a:r>
              <a:rPr lang="nl-BE" sz="1200" dirty="0" err="1"/>
              <a:t>aged</a:t>
            </a:r>
            <a:r>
              <a:rPr lang="nl-BE" sz="1200" dirty="0"/>
              <a:t> care. Am J infect Control 2018,46: 67-72.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Stone ND, </a:t>
            </a:r>
            <a:r>
              <a:rPr lang="nl-BE" sz="1200" dirty="0" err="1"/>
              <a:t>Ashraf</a:t>
            </a:r>
            <a:r>
              <a:rPr lang="nl-BE" sz="1200" dirty="0"/>
              <a:t> MS, </a:t>
            </a:r>
            <a:r>
              <a:rPr lang="nl-BE" sz="1200" dirty="0" err="1"/>
              <a:t>Calder</a:t>
            </a:r>
            <a:r>
              <a:rPr lang="nl-BE" sz="1200" dirty="0"/>
              <a:t> J et al. Society </a:t>
            </a:r>
            <a:r>
              <a:rPr lang="nl-BE" sz="1200" dirty="0" err="1"/>
              <a:t>for</a:t>
            </a:r>
            <a:r>
              <a:rPr lang="nl-BE" sz="1200" dirty="0"/>
              <a:t> Healthcare </a:t>
            </a:r>
            <a:r>
              <a:rPr lang="nl-BE" sz="1200" dirty="0" err="1"/>
              <a:t>epidemiology</a:t>
            </a:r>
            <a:r>
              <a:rPr lang="nl-BE" sz="1200" dirty="0"/>
              <a:t> long-term care special interest </a:t>
            </a:r>
            <a:r>
              <a:rPr lang="nl-BE" sz="1200" dirty="0" err="1"/>
              <a:t>group</a:t>
            </a:r>
            <a:r>
              <a:rPr lang="nl-BE" sz="1200" dirty="0"/>
              <a:t>. Surveillance </a:t>
            </a:r>
            <a:r>
              <a:rPr lang="nl-BE" sz="1200" dirty="0" err="1"/>
              <a:t>definitions</a:t>
            </a:r>
            <a:r>
              <a:rPr lang="nl-BE" sz="1200" dirty="0"/>
              <a:t> of infections in long-term care </a:t>
            </a:r>
            <a:r>
              <a:rPr lang="nl-BE" sz="1200" dirty="0" err="1"/>
              <a:t>facilities</a:t>
            </a:r>
            <a:r>
              <a:rPr lang="nl-BE" sz="1200" dirty="0"/>
              <a:t>: </a:t>
            </a:r>
            <a:r>
              <a:rPr lang="nl-BE" sz="1200" dirty="0" err="1"/>
              <a:t>revisiting</a:t>
            </a:r>
            <a:r>
              <a:rPr lang="nl-BE" sz="1200" dirty="0"/>
              <a:t> the </a:t>
            </a:r>
            <a:r>
              <a:rPr lang="nl-BE" sz="1200" dirty="0" err="1"/>
              <a:t>McGeer</a:t>
            </a:r>
            <a:r>
              <a:rPr lang="nl-BE" sz="1200" dirty="0"/>
              <a:t> criteria. Infect Control </a:t>
            </a:r>
            <a:r>
              <a:rPr lang="nl-BE" sz="1200" dirty="0" err="1"/>
              <a:t>Hosp</a:t>
            </a:r>
            <a:r>
              <a:rPr lang="nl-BE" sz="1200" dirty="0"/>
              <a:t> </a:t>
            </a:r>
            <a:r>
              <a:rPr lang="nl-BE" sz="1200" dirty="0" err="1"/>
              <a:t>Epidemiol</a:t>
            </a:r>
            <a:r>
              <a:rPr lang="nl-BE" sz="1200" dirty="0"/>
              <a:t> 2012, 33: 965-77.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Sundén</a:t>
            </a:r>
            <a:r>
              <a:rPr lang="nl-BE" sz="1200" dirty="0"/>
              <a:t> F, </a:t>
            </a:r>
            <a:r>
              <a:rPr lang="nl-BE" sz="1200" dirty="0" err="1"/>
              <a:t>Wullt</a:t>
            </a:r>
            <a:r>
              <a:rPr lang="nl-BE" sz="1200" dirty="0"/>
              <a:t> B.</a:t>
            </a:r>
            <a:r>
              <a:rPr lang="en-US" sz="1200" dirty="0"/>
              <a:t> Predictive value of urinary interleukin-6 for symptomatic urinary tract infections in a nursing home population</a:t>
            </a:r>
            <a:r>
              <a:rPr lang="nl-BE" sz="1200" dirty="0"/>
              <a:t>. Int J </a:t>
            </a:r>
            <a:r>
              <a:rPr lang="nl-BE" sz="1200" dirty="0" err="1"/>
              <a:t>Urology</a:t>
            </a:r>
            <a:r>
              <a:rPr lang="nl-BE" sz="1200" dirty="0"/>
              <a:t> 2016, 23(2): 168-174.</a:t>
            </a:r>
            <a:endParaRPr lang="nl-BE" sz="1200" dirty="0">
              <a:latin typeface="Gilroy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>
                <a:latin typeface="Gilroy"/>
              </a:rPr>
              <a:t>Sundvall</a:t>
            </a:r>
            <a:r>
              <a:rPr lang="en-US" sz="1200" dirty="0">
                <a:latin typeface="Gilroy"/>
              </a:rPr>
              <a:t> PD, Gunnarsson RK. Evaluation of dipstick analysis among elderly residents to detect bacteriuria: a cross-sectional study in 32 nursing homes. BMC </a:t>
            </a:r>
            <a:r>
              <a:rPr lang="en-US" sz="1200" dirty="0" err="1">
                <a:latin typeface="Gilroy"/>
              </a:rPr>
              <a:t>Geriatr</a:t>
            </a:r>
            <a:r>
              <a:rPr lang="en-US" sz="1200" dirty="0">
                <a:latin typeface="Gilroy"/>
              </a:rPr>
              <a:t> 2009, 9: 32.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>
                <a:latin typeface="Gilroy"/>
              </a:rPr>
              <a:t>van </a:t>
            </a:r>
            <a:r>
              <a:rPr lang="nl-BE" sz="1200" dirty="0" err="1">
                <a:latin typeface="Gilroy"/>
              </a:rPr>
              <a:t>Buul</a:t>
            </a:r>
            <a:r>
              <a:rPr lang="nl-BE" sz="1200" dirty="0">
                <a:latin typeface="Gilroy"/>
              </a:rPr>
              <a:t>, </a:t>
            </a:r>
            <a:r>
              <a:rPr lang="nl-BE" sz="1200" dirty="0" err="1">
                <a:latin typeface="Gilroy"/>
              </a:rPr>
              <a:t>Vreeken</a:t>
            </a:r>
            <a:r>
              <a:rPr lang="nl-BE" sz="1200" dirty="0">
                <a:latin typeface="Gilroy"/>
              </a:rPr>
              <a:t> HL, Bradley SF et al. </a:t>
            </a:r>
            <a:r>
              <a:rPr lang="en-US" sz="1200" dirty="0">
                <a:latin typeface="Gilroy"/>
              </a:rPr>
              <a:t>The development of a decision tool for the empiric treatment of suspected urinary tract infection in frail older adults: a </a:t>
            </a:r>
            <a:r>
              <a:rPr lang="en-US" sz="1200" dirty="0" err="1">
                <a:latin typeface="Gilroy"/>
              </a:rPr>
              <a:t>delphi</a:t>
            </a:r>
            <a:r>
              <a:rPr lang="en-US" sz="1200" dirty="0">
                <a:latin typeface="Gilroy"/>
              </a:rPr>
              <a:t> consensus procedure.</a:t>
            </a:r>
            <a:r>
              <a:rPr lang="nl-BE" sz="1200" dirty="0">
                <a:latin typeface="Gilroy"/>
              </a:rPr>
              <a:t> J Am </a:t>
            </a:r>
            <a:r>
              <a:rPr lang="nl-BE" sz="1200" dirty="0" err="1">
                <a:latin typeface="Gilroy"/>
              </a:rPr>
              <a:t>Med</a:t>
            </a:r>
            <a:r>
              <a:rPr lang="nl-BE" sz="1200" dirty="0">
                <a:latin typeface="Gilroy"/>
              </a:rPr>
              <a:t> Dir </a:t>
            </a:r>
            <a:r>
              <a:rPr lang="nl-BE" sz="1200" dirty="0" err="1">
                <a:latin typeface="Gilroy"/>
              </a:rPr>
              <a:t>Assoc</a:t>
            </a:r>
            <a:r>
              <a:rPr lang="nl-BE" sz="1200" dirty="0">
                <a:latin typeface="Gilroy"/>
              </a:rPr>
              <a:t> 2018, 19(9): 757-764.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Van </a:t>
            </a:r>
            <a:r>
              <a:rPr lang="nl-BE" sz="1200" dirty="0" err="1"/>
              <a:t>Crombrugge</a:t>
            </a:r>
            <a:r>
              <a:rPr lang="nl-BE" sz="1200" dirty="0"/>
              <a:t> K, De Lepeleire J. Infectiepreventiebeleid in Vlaamse woonzorgcentra. 2019, Brussel/Leuven, Agentschap Zorg en Gezondheid/Academisch Centrum Huisartsgeneeskunde KU Leuven/groep IDEWE.</a:t>
            </a:r>
            <a:endParaRPr lang="nl-BE" sz="1200" dirty="0">
              <a:latin typeface="Gilroy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Verhoeyen</a:t>
            </a:r>
            <a:r>
              <a:rPr lang="nl-BE" sz="1200" dirty="0"/>
              <a:t> E. Urineweginfecties in woonzorgcentra: Literatuuronderzoek van de methode van staalafname bij ouderen vergeleken met de methode van staalafname in de praktijk. Masterproef KU Leuven.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Yuan Q, </a:t>
            </a:r>
            <a:r>
              <a:rPr lang="nl-BE" sz="1200" dirty="0" err="1"/>
              <a:t>Huang</a:t>
            </a:r>
            <a:r>
              <a:rPr lang="nl-BE" sz="1200" dirty="0"/>
              <a:t> R, Tang L et al. </a:t>
            </a:r>
            <a:r>
              <a:rPr lang="en-US" sz="1200" dirty="0"/>
              <a:t>Screening biomarkers and constructing a predictive model for symptomatic urinary tract infection and asymptomatic bacteriuria in patients undergoing cutaneous ureterostomy: A metagenomic next-generation sequencing study. </a:t>
            </a:r>
            <a:r>
              <a:rPr lang="nl-BE" sz="1200" dirty="0"/>
              <a:t>Dis Markers 2022, 2022: 7056517.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509657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Referenties 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541FD9AB-2038-42D6-AE40-E44C220E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" y="946313"/>
            <a:ext cx="11336400" cy="51487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400" b="1" dirty="0"/>
              <a:t>Behandeling UWI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Ahmed H, Farewell D, Jones HM et al. Antibiotic prophylaxis and clinical outcomes among older adults with recurrent urinary tract infection: cohort study. Age and Ageing 2019, 48: 228-234.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Alexandre</a:t>
            </a:r>
            <a:r>
              <a:rPr lang="nl-BE" sz="1200" dirty="0"/>
              <a:t> K, de </a:t>
            </a:r>
            <a:r>
              <a:rPr lang="nl-BE" sz="1200" dirty="0" err="1"/>
              <a:t>Rohello</a:t>
            </a:r>
            <a:r>
              <a:rPr lang="nl-BE" sz="1200" dirty="0"/>
              <a:t> FL, </a:t>
            </a:r>
            <a:r>
              <a:rPr lang="nl-BE" sz="1200" dirty="0" err="1"/>
              <a:t>Dahyot</a:t>
            </a:r>
            <a:r>
              <a:rPr lang="nl-BE" sz="1200" dirty="0"/>
              <a:t> S et al. </a:t>
            </a:r>
            <a:r>
              <a:rPr lang="en-US" sz="1200" dirty="0"/>
              <a:t>Efficacy of temocillin against </a:t>
            </a:r>
            <a:r>
              <a:rPr lang="en-US" sz="1200" dirty="0" err="1"/>
              <a:t>mdr</a:t>
            </a:r>
            <a:r>
              <a:rPr lang="en-US" sz="1200" dirty="0"/>
              <a:t> </a:t>
            </a:r>
            <a:r>
              <a:rPr lang="en-US" sz="1200" dirty="0" err="1"/>
              <a:t>enterobacterales</a:t>
            </a:r>
            <a:r>
              <a:rPr lang="en-US" sz="1200" dirty="0"/>
              <a:t>: a retrospective cohort study. J </a:t>
            </a:r>
            <a:r>
              <a:rPr lang="en-US" sz="1200" dirty="0" err="1"/>
              <a:t>Antimicrob</a:t>
            </a:r>
            <a:r>
              <a:rPr lang="en-US" sz="1200" dirty="0"/>
              <a:t> Chemother 2021, 76: 784-788.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Antibioticagids AZ Delta, Jan Yperman Ziekenhuis</a:t>
            </a: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BCFI. Urineweginfecties bij ouderen – formularium ouderenzorg, 2021.</a:t>
            </a: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Bruyndonckx</a:t>
            </a:r>
            <a:r>
              <a:rPr lang="nl-BE" sz="1200" dirty="0"/>
              <a:t> R, Latour K, </a:t>
            </a:r>
            <a:r>
              <a:rPr lang="nl-BE" sz="1200" dirty="0" err="1"/>
              <a:t>Atud</a:t>
            </a:r>
            <a:r>
              <a:rPr lang="nl-BE" sz="1200" dirty="0"/>
              <a:t> GA et al. Ti</a:t>
            </a:r>
            <a:r>
              <a:rPr lang="en-US" sz="1200" dirty="0"/>
              <a:t>me trend of prevalence and susceptibility to nitrofurantoin of urinary MDR Escherichia coli from outpatients. J </a:t>
            </a:r>
            <a:r>
              <a:rPr lang="en-US" sz="1200" dirty="0" err="1"/>
              <a:t>Antimicrob</a:t>
            </a:r>
            <a:r>
              <a:rPr lang="en-US" sz="1200" dirty="0"/>
              <a:t> Chemother 2019, 74(11): 3264-3267.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BVIKM. </a:t>
            </a:r>
            <a:r>
              <a:rPr lang="nl-BE" sz="1200" dirty="0" err="1"/>
              <a:t>InfectiologieGids</a:t>
            </a:r>
            <a:r>
              <a:rPr lang="nl-BE" sz="1200" dirty="0"/>
              <a:t>/ Guide </a:t>
            </a:r>
            <a:r>
              <a:rPr lang="nl-BE" sz="1200" dirty="0" err="1"/>
              <a:t>d’Infectiologie</a:t>
            </a:r>
            <a:r>
              <a:rPr lang="nl-BE" sz="1200" dirty="0"/>
              <a:t> (IGGI). </a:t>
            </a:r>
            <a:r>
              <a:rPr lang="nl-BE" sz="1200" dirty="0" err="1"/>
              <a:t>Retrieved</a:t>
            </a:r>
            <a:r>
              <a:rPr lang="nl-BE" sz="1200" dirty="0"/>
              <a:t> </a:t>
            </a:r>
            <a:r>
              <a:rPr lang="nl-BE" sz="1200" dirty="0" err="1"/>
              <a:t>from</a:t>
            </a:r>
            <a:r>
              <a:rPr lang="nl-BE" sz="1200" dirty="0"/>
              <a:t> https://www.bvikm.org/documenten</a:t>
            </a: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Concia</a:t>
            </a:r>
            <a:r>
              <a:rPr lang="nl-BE" sz="1200" dirty="0"/>
              <a:t> E, </a:t>
            </a:r>
            <a:r>
              <a:rPr lang="nl-BE" sz="1200" dirty="0" err="1"/>
              <a:t>Bragantini</a:t>
            </a:r>
            <a:r>
              <a:rPr lang="nl-BE" sz="1200" dirty="0"/>
              <a:t> D, </a:t>
            </a:r>
            <a:r>
              <a:rPr lang="nl-BE" sz="1200" dirty="0" err="1"/>
              <a:t>Mazzaferri</a:t>
            </a:r>
            <a:r>
              <a:rPr lang="nl-BE" sz="1200" dirty="0"/>
              <a:t> F. </a:t>
            </a:r>
            <a:r>
              <a:rPr lang="en-US" sz="1200" dirty="0"/>
              <a:t>Clinical evaluation of guidelines and therapeutic approaches in multi drug-resistant urinary tract infections. J Chemother 2017, 29(sup1): 19-28.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DeMarsh</a:t>
            </a:r>
            <a:r>
              <a:rPr lang="nl-BE" sz="1200" dirty="0"/>
              <a:t> M, </a:t>
            </a:r>
            <a:r>
              <a:rPr lang="nl-BE" sz="1200" dirty="0" err="1"/>
              <a:t>Bookstaver</a:t>
            </a:r>
            <a:r>
              <a:rPr lang="nl-BE" sz="1200" dirty="0"/>
              <a:t> PB, Gordon C et al. </a:t>
            </a:r>
            <a:r>
              <a:rPr lang="en-US" sz="1200" dirty="0"/>
              <a:t>Prediction of trimethoprim/sulfamethoxazole resistance in community-onset urinary tract infections. </a:t>
            </a:r>
            <a:r>
              <a:rPr lang="nl-BE" sz="1200" dirty="0"/>
              <a:t>J </a:t>
            </a:r>
            <a:r>
              <a:rPr lang="nl-BE" sz="1200" dirty="0" err="1"/>
              <a:t>Glob</a:t>
            </a:r>
            <a:r>
              <a:rPr lang="nl-BE" sz="1200" dirty="0"/>
              <a:t> </a:t>
            </a:r>
            <a:r>
              <a:rPr lang="nl-BE" sz="1200" dirty="0" err="1"/>
              <a:t>Antimicrob</a:t>
            </a:r>
            <a:r>
              <a:rPr lang="nl-BE" sz="1200" dirty="0"/>
              <a:t> </a:t>
            </a:r>
            <a:r>
              <a:rPr lang="nl-BE" sz="1200" dirty="0" err="1"/>
              <a:t>Resist</a:t>
            </a:r>
            <a:r>
              <a:rPr lang="nl-BE" sz="1200" dirty="0"/>
              <a:t> 2020, 21: 218-222.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Edlund</a:t>
            </a:r>
            <a:r>
              <a:rPr lang="nl-BE" sz="1200" dirty="0"/>
              <a:t> C, </a:t>
            </a:r>
            <a:r>
              <a:rPr lang="nl-BE" sz="1200" dirty="0" err="1"/>
              <a:t>Ternhag</a:t>
            </a:r>
            <a:r>
              <a:rPr lang="nl-BE" sz="1200" dirty="0"/>
              <a:t> A, </a:t>
            </a:r>
            <a:r>
              <a:rPr lang="nl-BE" sz="1200" dirty="0" err="1"/>
              <a:t>Ståhlgren</a:t>
            </a:r>
            <a:r>
              <a:rPr lang="nl-BE" sz="1200" dirty="0"/>
              <a:t> GS et al. </a:t>
            </a:r>
            <a:r>
              <a:rPr lang="en-US" sz="1200" dirty="0"/>
              <a:t>The clinical and microbiological efficacy of temocillin versus cefotaxime in adults with febrile urinary tract infection, and its effects on the intestinal microbiota: a </a:t>
            </a:r>
            <a:r>
              <a:rPr lang="en-US" sz="1200" dirty="0" err="1"/>
              <a:t>randomised</a:t>
            </a:r>
            <a:r>
              <a:rPr lang="en-US" sz="1200" dirty="0"/>
              <a:t> </a:t>
            </a:r>
            <a:r>
              <a:rPr lang="en-US" sz="1200" dirty="0" err="1"/>
              <a:t>multicentre</a:t>
            </a:r>
            <a:r>
              <a:rPr lang="en-US" sz="1200" dirty="0"/>
              <a:t> clinical trial in Sweden. </a:t>
            </a:r>
            <a:r>
              <a:rPr lang="nl-BE" sz="1200" dirty="0"/>
              <a:t>Lancet Infect Dis 2022, 22(3): 390-400.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European Association of </a:t>
            </a:r>
            <a:r>
              <a:rPr lang="nl-BE" sz="1200" dirty="0" err="1"/>
              <a:t>Urology</a:t>
            </a:r>
            <a:r>
              <a:rPr lang="nl-BE" sz="1200" dirty="0"/>
              <a:t>. </a:t>
            </a:r>
            <a:r>
              <a:rPr lang="nl-BE" sz="1200" dirty="0" err="1"/>
              <a:t>Bonkat</a:t>
            </a:r>
            <a:r>
              <a:rPr lang="nl-BE" sz="1200" dirty="0"/>
              <a:t> G, </a:t>
            </a:r>
            <a:r>
              <a:rPr lang="nl-BE" sz="1200" dirty="0" err="1"/>
              <a:t>Bartoletti</a:t>
            </a:r>
            <a:r>
              <a:rPr lang="nl-BE" sz="1200" dirty="0"/>
              <a:t> R, Bruyère F et al. EAU </a:t>
            </a:r>
            <a:r>
              <a:rPr lang="nl-BE" sz="1200" dirty="0" err="1"/>
              <a:t>Guidelines</a:t>
            </a:r>
            <a:r>
              <a:rPr lang="nl-BE" sz="1200" dirty="0"/>
              <a:t> on </a:t>
            </a:r>
            <a:r>
              <a:rPr lang="nl-BE" sz="1200" dirty="0" err="1"/>
              <a:t>Urological</a:t>
            </a:r>
            <a:r>
              <a:rPr lang="nl-BE" sz="1200" dirty="0"/>
              <a:t> Infections. 2020, 1-65.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Farfour</a:t>
            </a:r>
            <a:r>
              <a:rPr lang="nl-BE" sz="1200" dirty="0"/>
              <a:t> E, </a:t>
            </a:r>
            <a:r>
              <a:rPr lang="nl-BE" sz="1200" dirty="0" err="1"/>
              <a:t>Degand</a:t>
            </a:r>
            <a:r>
              <a:rPr lang="nl-BE" sz="1200" dirty="0"/>
              <a:t> N, </a:t>
            </a:r>
            <a:r>
              <a:rPr lang="nl-BE" sz="1200" dirty="0" err="1"/>
              <a:t>Riverain</a:t>
            </a:r>
            <a:r>
              <a:rPr lang="nl-BE" sz="1200" dirty="0"/>
              <a:t> E et al. </a:t>
            </a:r>
            <a:r>
              <a:rPr lang="en-US" sz="1200" dirty="0"/>
              <a:t>Fosfomycin, from susceptibility to resistance: Impact of the new guidelines on breakpoints. Med Mal Infect 2020, 50(7): 611-616.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Heytens</a:t>
            </a:r>
            <a:r>
              <a:rPr lang="nl-BE" sz="1200" dirty="0"/>
              <a:t> S, Boelens J, Claeys G et al. </a:t>
            </a:r>
            <a:r>
              <a:rPr lang="en-US" sz="1200" dirty="0" err="1"/>
              <a:t>Uropathogen</a:t>
            </a:r>
            <a:r>
              <a:rPr lang="en-US" sz="1200" dirty="0"/>
              <a:t> distribution and antimicrobial susceptibility in uncomplicated cystitis in Belgium, a high antibiotics prescribing country: 20-year surveillance. </a:t>
            </a:r>
            <a:r>
              <a:rPr lang="nl-BE" sz="1200" dirty="0" err="1"/>
              <a:t>Eur</a:t>
            </a:r>
            <a:r>
              <a:rPr lang="nl-BE" sz="1200" dirty="0"/>
              <a:t> J </a:t>
            </a:r>
            <a:r>
              <a:rPr lang="nl-BE" sz="1200" dirty="0" err="1"/>
              <a:t>Clin</a:t>
            </a:r>
            <a:r>
              <a:rPr lang="nl-BE" sz="1200" dirty="0"/>
              <a:t> </a:t>
            </a:r>
            <a:r>
              <a:rPr lang="nl-BE" sz="1200" dirty="0" err="1"/>
              <a:t>Microbiol</a:t>
            </a:r>
            <a:r>
              <a:rPr lang="nl-BE" sz="1200" dirty="0"/>
              <a:t> Infect Dis 2017, 36(1): 105-113.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Huttner A. Nitrofurantoin, monoliths and taboos. Clin Microbiol Infect 2020, 26(10): 1284-1285.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Infectious Diseases Society of America. Catheter-associated urinary tract infection. Clin Infect Dis 2010, 50(5): 625-663.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Jeon JH, Kim K,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Dae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Han W et al. Empirical use of ciprofloxacin for acute uncomplicated pyelonephritis caused by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escherichia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coli in communities where the prevalence of fluoroquinolone resistance is high.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Antimicrob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Agents Chemother 2012, 56(6): 3043-6. 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1041625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Referenties 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541FD9AB-2038-42D6-AE40-E44C220E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" y="946313"/>
            <a:ext cx="11336400" cy="51487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400" b="1" dirty="0"/>
              <a:t>Behandeling UWI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Karaiskos</a:t>
            </a:r>
            <a:r>
              <a:rPr lang="en-US" sz="1200" dirty="0"/>
              <a:t> I, </a:t>
            </a:r>
            <a:r>
              <a:rPr lang="en-US" sz="1200" dirty="0" err="1"/>
              <a:t>Galani</a:t>
            </a:r>
            <a:r>
              <a:rPr lang="en-US" sz="1200" dirty="0"/>
              <a:t> L, </a:t>
            </a:r>
            <a:r>
              <a:rPr lang="en-US" sz="1200" dirty="0" err="1"/>
              <a:t>Sakka</a:t>
            </a:r>
            <a:r>
              <a:rPr lang="en-US" sz="1200" dirty="0"/>
              <a:t> V et al. Oral </a:t>
            </a:r>
            <a:r>
              <a:rPr lang="en-US" sz="1200" dirty="0" err="1"/>
              <a:t>fosfomycin</a:t>
            </a:r>
            <a:r>
              <a:rPr lang="en-US" sz="1200" dirty="0"/>
              <a:t> for the treatment of chronic bacterial prostatitis. J </a:t>
            </a:r>
            <a:r>
              <a:rPr lang="en-US" sz="1200" dirty="0" err="1"/>
              <a:t>Antimicrob</a:t>
            </a:r>
            <a:r>
              <a:rPr lang="en-US" sz="1200" dirty="0"/>
              <a:t> Chemother 2019, 74(5): 1430-1437.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Kauffman CA, Vazquez JA, Sobel JD. Prospective multicenter surveillance study of </a:t>
            </a:r>
            <a:r>
              <a:rPr lang="en-US" sz="1200" dirty="0" err="1"/>
              <a:t>funguria</a:t>
            </a:r>
            <a:r>
              <a:rPr lang="en-US" sz="1200" dirty="0"/>
              <a:t> in hospitalized patients. The National Institute for Allergy and Infectious Diseases (NIAID) Mycoses Study Group. Clin Infect Dis 2000, 30(1): 14-8.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Kot</a:t>
            </a:r>
            <a:r>
              <a:rPr lang="en-US" sz="1200" dirty="0"/>
              <a:t> B. Antibiotic resistance among </a:t>
            </a:r>
            <a:r>
              <a:rPr lang="en-US" sz="1200" dirty="0" err="1"/>
              <a:t>uropathogenic</a:t>
            </a:r>
            <a:r>
              <a:rPr lang="en-US" sz="1200" dirty="0"/>
              <a:t> </a:t>
            </a:r>
            <a:r>
              <a:rPr lang="en-US" sz="1200" dirty="0" err="1"/>
              <a:t>escherichia</a:t>
            </a:r>
            <a:r>
              <a:rPr lang="en-US" sz="1200" dirty="0"/>
              <a:t> coli. Pol J Microbiol 2019, 68(4): 403-415.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Kresken</a:t>
            </a:r>
            <a:r>
              <a:rPr lang="en-US" sz="1200" dirty="0"/>
              <a:t> M et al. Comparative in vitro activity of oral antimicrobial agents against Enterobacteriaceae from patients with community-acquired urinary tract infections in three European countries. Clin Microbiol Infect 2016, 22(1): 63.e1-63.e5.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Knottnerus</a:t>
            </a:r>
            <a:r>
              <a:rPr lang="en-US" sz="1200" dirty="0"/>
              <a:t> BJ, </a:t>
            </a:r>
            <a:r>
              <a:rPr lang="en-US" sz="1200" dirty="0" err="1"/>
              <a:t>Geerlings</a:t>
            </a:r>
            <a:r>
              <a:rPr lang="en-US" sz="1200" dirty="0"/>
              <a:t> SE, Moll van </a:t>
            </a:r>
            <a:r>
              <a:rPr lang="en-US" sz="1200" dirty="0" err="1"/>
              <a:t>Charante</a:t>
            </a:r>
            <a:r>
              <a:rPr lang="en-US" sz="1200" dirty="0"/>
              <a:t> EP et al. Women with symptoms of uncomplicated urinary tract infection are often willing to delay antibiotic treatment: A prospective cohort study. BMC Fam </a:t>
            </a:r>
            <a:r>
              <a:rPr lang="en-US" sz="1200" dirty="0" err="1"/>
              <a:t>Pract</a:t>
            </a:r>
            <a:r>
              <a:rPr lang="en-US" sz="1200" dirty="0"/>
              <a:t> 2013, 14:71.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Liu C, Bayer A, Cosgrove SE et al. Clinical practice guidelines by the Infectious Diseases Society of America for the treatment of methicillin-resistant S. aureus infections in adults and children. Clin Infect Dis 2011, 52(3): e18-e55.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Mittermayer</a:t>
            </a:r>
            <a:r>
              <a:rPr lang="en-US" sz="1200" dirty="0"/>
              <a:t> HW. Influence of temocillin on human bowel flora. Drugs 1985, 29 Suppl 5: 43-8.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NICE guideline. </a:t>
            </a:r>
            <a:r>
              <a:rPr lang="nl-BE" sz="1200" dirty="0" err="1"/>
              <a:t>Urinary</a:t>
            </a:r>
            <a:r>
              <a:rPr lang="nl-BE" sz="1200" dirty="0"/>
              <a:t> </a:t>
            </a:r>
            <a:r>
              <a:rPr lang="nl-BE" sz="1200" dirty="0" err="1"/>
              <a:t>tract</a:t>
            </a:r>
            <a:r>
              <a:rPr lang="nl-BE" sz="1200" dirty="0"/>
              <a:t> infection: antimicrobial </a:t>
            </a:r>
            <a:r>
              <a:rPr lang="nl-BE" sz="1200" dirty="0" err="1"/>
              <a:t>prescribing</a:t>
            </a:r>
            <a:r>
              <a:rPr lang="nl-BE" sz="1200" dirty="0"/>
              <a:t>. 2018.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Nickel JC. Prostatitis. Can </a:t>
            </a:r>
            <a:r>
              <a:rPr lang="en-US" sz="1200" dirty="0" err="1"/>
              <a:t>Urol</a:t>
            </a:r>
            <a:r>
              <a:rPr lang="en-US" sz="1200" dirty="0"/>
              <a:t> Assoc J 2011, 5(5): 306-315.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Nicolle LE. </a:t>
            </a:r>
            <a:r>
              <a:rPr lang="en-US" sz="1200" dirty="0" err="1"/>
              <a:t>Pivmecillinam</a:t>
            </a:r>
            <a:r>
              <a:rPr lang="en-US" sz="1200" dirty="0"/>
              <a:t> in the treatment of urinary tract infections. J </a:t>
            </a:r>
            <a:r>
              <a:rPr lang="en-US" sz="1200" dirty="0" err="1"/>
              <a:t>Antimicrob</a:t>
            </a:r>
            <a:r>
              <a:rPr lang="en-US" sz="1200" dirty="0"/>
              <a:t> Chemother 2000, 46(Suppl1): 35.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Nicolle L, </a:t>
            </a:r>
            <a:r>
              <a:rPr lang="nl-BE" sz="1200" dirty="0" err="1"/>
              <a:t>Gupta</a:t>
            </a:r>
            <a:r>
              <a:rPr lang="nl-BE" sz="1200" dirty="0"/>
              <a:t> K, Bradley SF et al. </a:t>
            </a:r>
            <a:r>
              <a:rPr lang="en-US" sz="1200" dirty="0"/>
              <a:t>Clinical practice guideline for the management of asymptomatic bacteriuria: 2019 update by the Infectious Diseases Society of America. Clin Infect Dis 2019, 68(10): e83-e110.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Mody</a:t>
            </a:r>
            <a:r>
              <a:rPr lang="en-US" sz="1200" dirty="0"/>
              <a:t> L, </a:t>
            </a:r>
            <a:r>
              <a:rPr lang="en-US" sz="1200" dirty="0" err="1"/>
              <a:t>Juthani</a:t>
            </a:r>
            <a:r>
              <a:rPr lang="en-US" sz="1200" dirty="0"/>
              <a:t>-Mehta M. Urinary tract infections in older women: a clinical review. JAMA 2014, 311(8): 844‐854.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Odabasi</a:t>
            </a:r>
            <a:r>
              <a:rPr lang="en-US" sz="1200" dirty="0"/>
              <a:t> Z, </a:t>
            </a:r>
            <a:r>
              <a:rPr lang="en-US" sz="1200" dirty="0" err="1"/>
              <a:t>Mert</a:t>
            </a:r>
            <a:r>
              <a:rPr lang="en-US" sz="1200" dirty="0"/>
              <a:t> A. Candida urinary tract infections in adults. World J </a:t>
            </a:r>
            <a:r>
              <a:rPr lang="en-US" sz="1200" dirty="0" err="1"/>
              <a:t>Urol</a:t>
            </a:r>
            <a:r>
              <a:rPr lang="en-US" sz="1200" dirty="0"/>
              <a:t> 2020, 38(11): 2699-2707.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Stichting</a:t>
            </a:r>
            <a:r>
              <a:rPr lang="en-US" sz="1200" dirty="0"/>
              <a:t> </a:t>
            </a:r>
            <a:r>
              <a:rPr lang="en-US" sz="1200" dirty="0" err="1"/>
              <a:t>Werkgroep</a:t>
            </a:r>
            <a:r>
              <a:rPr lang="en-US" sz="1200" dirty="0"/>
              <a:t> </a:t>
            </a:r>
            <a:r>
              <a:rPr lang="en-US" sz="1200" dirty="0" err="1"/>
              <a:t>Antibioticabeleid</a:t>
            </a:r>
            <a:r>
              <a:rPr lang="en-US" sz="1200" dirty="0"/>
              <a:t>. Optimization of the antibiotic policy in the Netherlands: SWAB guidelines for antimicrobial therapy of urinary tract infections in adults. 2020, 11:19.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Ten </a:t>
            </a:r>
            <a:r>
              <a:rPr lang="en-US" sz="1200" dirty="0" err="1"/>
              <a:t>Doesschate</a:t>
            </a:r>
            <a:r>
              <a:rPr lang="en-US" sz="1200" dirty="0"/>
              <a:t> T, van </a:t>
            </a:r>
            <a:r>
              <a:rPr lang="en-US" sz="1200" dirty="0" err="1"/>
              <a:t>Haren</a:t>
            </a:r>
            <a:r>
              <a:rPr lang="en-US" sz="1200" dirty="0"/>
              <a:t> E, </a:t>
            </a:r>
            <a:r>
              <a:rPr lang="en-US" sz="1200" dirty="0" err="1"/>
              <a:t>Wijma</a:t>
            </a:r>
            <a:r>
              <a:rPr lang="en-US" sz="1200" dirty="0"/>
              <a:t> RA et al. The effectiveness of nitrofurantoin, Fosfomycin and trimethoprim for the treatment of cystitis in relation to renal function. Clin Microbiol Infect 2020, 26(10): 1355-1360.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Tuon</a:t>
            </a:r>
            <a:r>
              <a:rPr lang="en-US" sz="1200" dirty="0"/>
              <a:t> FF, Amato VS, Filho SRP. Bladder irrigation with amphotericin B and fungal urinary tract infection--systematic review with meta-analysis. Int J Infect Dis 2009, 13(6): 701-6.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Tutone</a:t>
            </a:r>
            <a:r>
              <a:rPr lang="en-US" sz="1200" dirty="0"/>
              <a:t> M, Johansen TEB, Cai T et al. Susceptibility and resistance to </a:t>
            </a:r>
            <a:r>
              <a:rPr lang="en-US" sz="1200" dirty="0" err="1"/>
              <a:t>fosfomycin</a:t>
            </a:r>
            <a:r>
              <a:rPr lang="en-US" sz="1200" dirty="0"/>
              <a:t> and other antimicrobial agents among pathogens causing lower urinary tract infections: Findings of the SURF study. Int J </a:t>
            </a:r>
            <a:r>
              <a:rPr lang="en-US" sz="1200" dirty="0" err="1"/>
              <a:t>Antimicrob</a:t>
            </a:r>
            <a:r>
              <a:rPr lang="en-US" sz="1200" dirty="0"/>
              <a:t> Agents 2022, 59(5): 106574.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Xiong</a:t>
            </a:r>
            <a:r>
              <a:rPr lang="en-US" sz="1200" dirty="0"/>
              <a:t> S, Liu X, Deng W et al. Pharmacological interventions for bacterial prostatitis. Front </a:t>
            </a:r>
            <a:r>
              <a:rPr lang="en-US" sz="1200" dirty="0" err="1"/>
              <a:t>Pharmacol</a:t>
            </a:r>
            <a:r>
              <a:rPr lang="en-US" sz="1200" dirty="0"/>
              <a:t> 2020, 11: 504.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83936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314868"/>
            <a:ext cx="11138328" cy="606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rgbClr val="246194"/>
                </a:solidFill>
                <a:latin typeface="+mn-lt"/>
              </a:rPr>
              <a:t>Preventie UWI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F845424C-09F4-42F1-BA7A-113373A69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557422"/>
              </p:ext>
            </p:extLst>
          </p:nvPr>
        </p:nvGraphicFramePr>
        <p:xfrm>
          <a:off x="273377" y="921816"/>
          <a:ext cx="11717518" cy="467452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87994">
                  <a:extLst>
                    <a:ext uri="{9D8B030D-6E8A-4147-A177-3AD203B41FA5}">
                      <a16:colId xmlns:a16="http://schemas.microsoft.com/office/drawing/2014/main" val="3942224382"/>
                    </a:ext>
                  </a:extLst>
                </a:gridCol>
                <a:gridCol w="9129524">
                  <a:extLst>
                    <a:ext uri="{9D8B030D-6E8A-4147-A177-3AD203B41FA5}">
                      <a16:colId xmlns:a16="http://schemas.microsoft.com/office/drawing/2014/main" val="3988028257"/>
                    </a:ext>
                  </a:extLst>
                </a:gridCol>
              </a:tblGrid>
              <a:tr h="40095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b="1" dirty="0"/>
                        <a:t>Handhygiëne en andere voorzorgsmaatregelen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B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344605"/>
                  </a:ext>
                </a:extLst>
              </a:tr>
              <a:tr h="536924">
                <a:tc>
                  <a:txBody>
                    <a:bodyPr/>
                    <a:lstStyle/>
                    <a:p>
                      <a:r>
                        <a:rPr lang="nl-BE" sz="2000" b="1" dirty="0"/>
                        <a:t>Hydratatie en toiletgang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Stimulatie van de vochtintake om een goede diurese te bevorderen en om het risico op recidiverende UWI te verminderen. (CAVE contra-indicaties zoals cardiaal belaste bewoners)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Stimuleren van een goed toiletgedrag en -houding om de blaas volledig te kunnen ledigen en urinair residu te voorkomen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9383"/>
                  </a:ext>
                </a:extLst>
              </a:tr>
              <a:tr h="433091">
                <a:tc>
                  <a:txBody>
                    <a:bodyPr/>
                    <a:lstStyle/>
                    <a:p>
                      <a:r>
                        <a:rPr lang="nl-BE" sz="2000" b="1" dirty="0"/>
                        <a:t>Mobilisatie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Beweging stimuleren om urinair residu en urine-incontinentie te voorkomen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85772"/>
                  </a:ext>
                </a:extLst>
              </a:tr>
              <a:tr h="536924">
                <a:tc>
                  <a:txBody>
                    <a:bodyPr/>
                    <a:lstStyle/>
                    <a:p>
                      <a:r>
                        <a:rPr lang="nl-BE" sz="2000" b="1" dirty="0"/>
                        <a:t>Goede intieme hygiëne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Aanbeveling om schaamstreek dagelijks </a:t>
                      </a: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of naargelang individuele behoeften </a:t>
                      </a:r>
                      <a:r>
                        <a:rPr lang="nl-BE" dirty="0"/>
                        <a:t>met water te wassen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Vermijd zeep bij de vrouw, eventueel kan pH neutrale zeep gebruikt worden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101436"/>
                  </a:ext>
                </a:extLst>
              </a:tr>
              <a:tr h="536924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Blaasresidubepaling</a:t>
                      </a:r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Bij vermoeden van urineretentie (vb. bij delier of recidiverende UWI)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Via bladderscan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Via éénmalige katheterisatie indien bladderscan ontbreekt of onmogelijk is (vb. bij ascites of een suprapubische wonde)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Opsporen oorzaken van urinair residu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Aandacht voor een goed toiletgedrag en -houding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102565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E3C6DBA0-07FC-4618-8B27-CA5BC22D0BE2}"/>
              </a:ext>
            </a:extLst>
          </p:cNvPr>
          <p:cNvSpPr txBox="1"/>
          <p:nvPr/>
        </p:nvSpPr>
        <p:spPr>
          <a:xfrm>
            <a:off x="273377" y="5518951"/>
            <a:ext cx="11717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100" dirty="0"/>
              <a:t>Werkinstrument Agentschap Zorg en Gezondheid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100" dirty="0"/>
              <a:t>VERENSO. Richtlijn urineweginfecties bij kwetsbare ouderen.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Hooton TM, Vecchio M, </a:t>
            </a:r>
            <a:r>
              <a:rPr lang="en-US" sz="1100" dirty="0" err="1"/>
              <a:t>Iroz</a:t>
            </a:r>
            <a:r>
              <a:rPr lang="en-US" sz="1100" dirty="0"/>
              <a:t> A et al. Effect of increased daily water intake in premenopausal women with recurrent urinary tract infections: A randomized clinical trial. JAMA Intern Med 2018, 178(11): 1509-1515.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Lean K, Nawaz RF, Jawad S et al. Reducing urinary tract infections in care homes by improving </a:t>
            </a:r>
            <a:r>
              <a:rPr lang="en-US" sz="1100" dirty="0" err="1"/>
              <a:t>hydratation</a:t>
            </a:r>
            <a:r>
              <a:rPr lang="en-US" sz="1100" dirty="0"/>
              <a:t>. BMJ Open Qual 2019, 8(3): e000563.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Rogers MAM, Fries BE, Kaufman SR et al. Mobility and other predictors of hospitalization for urinary tract infection: A retrospective cohort study. BMC Ger 2008, 8:31.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100" dirty="0"/>
              <a:t>Hoge Gezondheidsraad. Aanbevelingen inzake preventie, beheersing en aanpak van urineweginfecties tijdens de zorgverlening. Brussel: HGR; 2017. Advies r. 8889. </a:t>
            </a:r>
            <a:r>
              <a:rPr lang="nl-BE" sz="1100" dirty="0" err="1"/>
              <a:t>Retrieved</a:t>
            </a:r>
            <a:r>
              <a:rPr lang="nl-BE" sz="1100" dirty="0"/>
              <a:t> </a:t>
            </a:r>
            <a:r>
              <a:rPr lang="nl-BE" sz="1100" dirty="0" err="1"/>
              <a:t>from</a:t>
            </a:r>
            <a:r>
              <a:rPr lang="nl-BE" sz="1100" dirty="0"/>
              <a:t> https://www.health.belgium.be/nl/advies-8889-urineweginfecties. Laatst geraadpleegd op december 2021. </a:t>
            </a:r>
          </a:p>
        </p:txBody>
      </p:sp>
    </p:spTree>
    <p:extLst>
      <p:ext uri="{BB962C8B-B14F-4D97-AF65-F5344CB8AC3E}">
        <p14:creationId xmlns:p14="http://schemas.microsoft.com/office/powerpoint/2010/main" val="144967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314868"/>
            <a:ext cx="11138328" cy="606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rgbClr val="246194"/>
                </a:solidFill>
                <a:latin typeface="+mn-lt"/>
              </a:rPr>
              <a:t>Preventie UWI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F845424C-09F4-42F1-BA7A-113373A69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321261"/>
              </p:ext>
            </p:extLst>
          </p:nvPr>
        </p:nvGraphicFramePr>
        <p:xfrm>
          <a:off x="273377" y="921816"/>
          <a:ext cx="11717519" cy="6065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57994">
                  <a:extLst>
                    <a:ext uri="{9D8B030D-6E8A-4147-A177-3AD203B41FA5}">
                      <a16:colId xmlns:a16="http://schemas.microsoft.com/office/drawing/2014/main" val="2401462096"/>
                    </a:ext>
                  </a:extLst>
                </a:gridCol>
                <a:gridCol w="1996185">
                  <a:extLst>
                    <a:ext uri="{9D8B030D-6E8A-4147-A177-3AD203B41FA5}">
                      <a16:colId xmlns:a16="http://schemas.microsoft.com/office/drawing/2014/main" val="3942224382"/>
                    </a:ext>
                  </a:extLst>
                </a:gridCol>
                <a:gridCol w="7663340">
                  <a:extLst>
                    <a:ext uri="{9D8B030D-6E8A-4147-A177-3AD203B41FA5}">
                      <a16:colId xmlns:a16="http://schemas.microsoft.com/office/drawing/2014/main" val="3988028257"/>
                    </a:ext>
                  </a:extLst>
                </a:gridCol>
              </a:tblGrid>
              <a:tr h="536924">
                <a:tc rowSpan="2">
                  <a:txBody>
                    <a:bodyPr/>
                    <a:lstStyle/>
                    <a:p>
                      <a:r>
                        <a:rPr lang="nl-BE" sz="2000" b="1" dirty="0">
                          <a:solidFill>
                            <a:srgbClr val="FF0000"/>
                          </a:solidFill>
                        </a:rPr>
                        <a:t>Vermijd gebruik van urinaire katheters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Correcte plaatsing en zorg aan urinaire katheters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Zie richtlijnen HGR, Van </a:t>
                      </a:r>
                      <a:r>
                        <a:rPr lang="nl-BE" b="0" dirty="0" err="1"/>
                        <a:t>Crombrugge</a:t>
                      </a:r>
                      <a:r>
                        <a:rPr lang="nl-BE" b="0" dirty="0"/>
                        <a:t> K et al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498822"/>
                  </a:ext>
                </a:extLst>
              </a:tr>
              <a:tr h="536924">
                <a:tc vMerge="1"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Correct gebruik van urinaire katheters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Voorkeur voor minst invasieve opvangsystemen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Indicaties voor éénmalige/intermittente katheterisatie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Urinecultuur indien </a:t>
                      </a:r>
                      <a:r>
                        <a:rPr lang="nl-BE" b="0" dirty="0" err="1"/>
                        <a:t>midstream</a:t>
                      </a:r>
                      <a:r>
                        <a:rPr lang="nl-BE" b="0" dirty="0"/>
                        <a:t> of opvang urine in steriel </a:t>
                      </a:r>
                      <a:r>
                        <a:rPr lang="nl-BE" b="0" dirty="0" err="1"/>
                        <a:t>recipiënt</a:t>
                      </a:r>
                      <a:r>
                        <a:rPr lang="nl-BE" b="0" dirty="0"/>
                        <a:t> onmogelijk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Acute of chronische urineretentie </a:t>
                      </a:r>
                      <a:r>
                        <a:rPr lang="nl-BE" b="0" i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of bij vermoeden van urineretentie als een bladderscan ontbreekt of onmogelijk is </a:t>
                      </a:r>
                      <a:r>
                        <a:rPr lang="nl-BE" sz="1400" b="0" i="1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(HGR)</a:t>
                      </a:r>
                      <a:endParaRPr lang="nl-BE" sz="1400" b="0" i="1" dirty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Verplichte langdurige immobilisatie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Onbehandelbare blaasledigingstoornissen/ chronische urineretentie/ neurogeen blaaslijden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Indicaties voor transurethrale verblijfskatheter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Chronische urineretentie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Verplichte langdurige immobilisatie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Comfort voor palliatieve patiënt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Bevorderen van de wondheling van een open uitgebreide sacrale of perineale wonde bij vrouwelijke incontinente patiënten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Onbehandelbare blaasledigingstoornissen/ chronische urineretentie/ neurogeen blaaslijden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317848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68C4E244-148D-4F43-AAF4-B51313E949FA}"/>
              </a:ext>
            </a:extLst>
          </p:cNvPr>
          <p:cNvSpPr txBox="1"/>
          <p:nvPr/>
        </p:nvSpPr>
        <p:spPr>
          <a:xfrm>
            <a:off x="3539734" y="175464"/>
            <a:ext cx="11717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100" dirty="0"/>
              <a:t>Werkinstrument Agentschap Zorg en Gezondheid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100" dirty="0"/>
              <a:t>Hoge Gezondheidsraad. Aanbevelingen inzake preventie, beheersing en aanpak van urineweginfecties tijdens de zorgverlening. 2017.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CDC. Guidelines for prevention of catheter-associated urinary tract infections. 2009.</a:t>
            </a:r>
            <a:endParaRPr lang="nl-BE" sz="1100" dirty="0"/>
          </a:p>
        </p:txBody>
      </p:sp>
    </p:spTree>
    <p:extLst>
      <p:ext uri="{BB962C8B-B14F-4D97-AF65-F5344CB8AC3E}">
        <p14:creationId xmlns:p14="http://schemas.microsoft.com/office/powerpoint/2010/main" val="85995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320511"/>
            <a:ext cx="11138328" cy="606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rgbClr val="246194"/>
                </a:solidFill>
                <a:latin typeface="+mn-lt"/>
              </a:rPr>
              <a:t>Preventie UWI</a:t>
            </a:r>
          </a:p>
        </p:txBody>
      </p:sp>
      <p:graphicFrame>
        <p:nvGraphicFramePr>
          <p:cNvPr id="20" name="Tabel 6">
            <a:extLst>
              <a:ext uri="{FF2B5EF4-FFF2-40B4-BE49-F238E27FC236}">
                <a16:creationId xmlns:a16="http://schemas.microsoft.com/office/drawing/2014/main" id="{7DB7DFC8-E57C-4A24-9DA2-0B776E069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462593"/>
              </p:ext>
            </p:extLst>
          </p:nvPr>
        </p:nvGraphicFramePr>
        <p:xfrm>
          <a:off x="227814" y="927459"/>
          <a:ext cx="11736371" cy="398534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06847">
                  <a:extLst>
                    <a:ext uri="{9D8B030D-6E8A-4147-A177-3AD203B41FA5}">
                      <a16:colId xmlns:a16="http://schemas.microsoft.com/office/drawing/2014/main" val="3942224382"/>
                    </a:ext>
                  </a:extLst>
                </a:gridCol>
                <a:gridCol w="9129524">
                  <a:extLst>
                    <a:ext uri="{9D8B030D-6E8A-4147-A177-3AD203B41FA5}">
                      <a16:colId xmlns:a16="http://schemas.microsoft.com/office/drawing/2014/main" val="3988028257"/>
                    </a:ext>
                  </a:extLst>
                </a:gridCol>
              </a:tblGrid>
              <a:tr h="536924">
                <a:tc>
                  <a:txBody>
                    <a:bodyPr/>
                    <a:lstStyle/>
                    <a:p>
                      <a:r>
                        <a:rPr lang="nl-BE" sz="2000" b="1" dirty="0"/>
                        <a:t>Blaasspoelingen vermijden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800" b="0" dirty="0"/>
                        <a:t>Indicaties voor blaasspoelingen: hematurie, prostaat- of blaaschirurgie, slijmvorming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800" b="1" dirty="0"/>
                        <a:t>Verstopping, lekkage, of vermoeden van een UWI zijn geen indicaties </a:t>
                      </a:r>
                      <a:r>
                        <a:rPr lang="nl-BE" sz="1800" b="0" dirty="0"/>
                        <a:t>voor blaasspoeling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800" b="0" dirty="0"/>
                        <a:t>Bij regelmatig verstopte katheter: advies uroloog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800" b="0" dirty="0"/>
                        <a:t>Techniek blaasspoeling: continue spoeling in </a:t>
                      </a:r>
                      <a:r>
                        <a:rPr lang="nl-BE" sz="1800" b="1" dirty="0"/>
                        <a:t>gesloten systeem met behulp van een katheter met 3 </a:t>
                      </a:r>
                      <a:r>
                        <a:rPr lang="nl-BE" sz="1800" b="1" dirty="0" err="1"/>
                        <a:t>lumina</a:t>
                      </a:r>
                      <a:r>
                        <a:rPr lang="nl-BE" sz="1800" b="0" dirty="0"/>
                        <a:t> (HGR)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47992"/>
                  </a:ext>
                </a:extLst>
              </a:tr>
              <a:tr h="419184">
                <a:tc gridSpan="2">
                  <a:txBody>
                    <a:bodyPr/>
                    <a:lstStyle/>
                    <a:p>
                      <a:r>
                        <a:rPr lang="nl-BE" sz="2000" b="1" dirty="0"/>
                        <a:t>Nazicht voorgeschiedenis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485958"/>
                  </a:ext>
                </a:extLst>
              </a:tr>
              <a:tr h="536924">
                <a:tc>
                  <a:txBody>
                    <a:bodyPr/>
                    <a:lstStyle/>
                    <a:p>
                      <a:r>
                        <a:rPr lang="nl-BE" sz="2000" b="1" dirty="0"/>
                        <a:t>Nazicht medicatie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/>
                        <a:t>Anticholinergica</a:t>
                      </a:r>
                      <a:r>
                        <a:rPr lang="nl-BE" sz="1800" dirty="0"/>
                        <a:t>, narcotische analgetica, diabetesmedicatie, immuunsuppressiva kunnen urineretentie veroorzaken. Monoklonale antistoffen kunnen UWI als bijwerking hebben.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192925"/>
                  </a:ext>
                </a:extLst>
              </a:tr>
              <a:tr h="536924">
                <a:tc>
                  <a:txBody>
                    <a:bodyPr/>
                    <a:lstStyle/>
                    <a:p>
                      <a:r>
                        <a:rPr lang="nl-BE" sz="2000" b="1" dirty="0"/>
                        <a:t>Niet-antibiotische profylaxe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BE" sz="1800" b="1" dirty="0">
                          <a:solidFill>
                            <a:schemeClr val="tx1"/>
                          </a:solidFill>
                        </a:rPr>
                        <a:t>Hormoontherapie (vaginale oestrogenen) </a:t>
                      </a:r>
                      <a:r>
                        <a:rPr lang="nl-BE" sz="1800" b="0" dirty="0">
                          <a:solidFill>
                            <a:schemeClr val="tx1"/>
                          </a:solidFill>
                        </a:rPr>
                        <a:t>kan overwogen worden (NIET bij contra-indicaties of bij praktische/emotionele bezwaren)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BE" sz="1800" b="1" dirty="0">
                          <a:solidFill>
                            <a:schemeClr val="tx1"/>
                          </a:solidFill>
                        </a:rPr>
                        <a:t>Veenbessenextract</a:t>
                      </a:r>
                      <a:r>
                        <a:rPr lang="nl-BE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BE" sz="1800" b="1" dirty="0">
                          <a:solidFill>
                            <a:schemeClr val="tx1"/>
                          </a:solidFill>
                        </a:rPr>
                        <a:t>en –sap </a:t>
                      </a:r>
                      <a:r>
                        <a:rPr lang="nl-BE" sz="1800" b="0" dirty="0">
                          <a:solidFill>
                            <a:schemeClr val="tx1"/>
                          </a:solidFill>
                        </a:rPr>
                        <a:t>wordt afgeraden. Bij ouderen is de meerwaarde van veenbessen nog onvoldoende duidelijk.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BE" sz="1800" b="1" dirty="0">
                          <a:solidFill>
                            <a:schemeClr val="tx1"/>
                          </a:solidFill>
                        </a:rPr>
                        <a:t>Vitamine C of </a:t>
                      </a:r>
                      <a:r>
                        <a:rPr lang="nl-BE" sz="1800" b="1" dirty="0" err="1">
                          <a:solidFill>
                            <a:schemeClr val="tx1"/>
                          </a:solidFill>
                        </a:rPr>
                        <a:t>probiotica</a:t>
                      </a:r>
                      <a:r>
                        <a:rPr lang="nl-BE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BE" sz="1800" b="0" dirty="0">
                          <a:solidFill>
                            <a:schemeClr val="tx1"/>
                          </a:solidFill>
                        </a:rPr>
                        <a:t>wordt afgeraden.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9383"/>
                  </a:ext>
                </a:extLst>
              </a:tr>
            </a:tbl>
          </a:graphicData>
        </a:graphic>
      </p:graphicFrame>
      <p:sp>
        <p:nvSpPr>
          <p:cNvPr id="13" name="Tekstvak 12">
            <a:extLst>
              <a:ext uri="{FF2B5EF4-FFF2-40B4-BE49-F238E27FC236}">
                <a16:creationId xmlns:a16="http://schemas.microsoft.com/office/drawing/2014/main" id="{F7544AB0-3C64-4416-8070-E56A9566808F}"/>
              </a:ext>
            </a:extLst>
          </p:cNvPr>
          <p:cNvSpPr txBox="1"/>
          <p:nvPr/>
        </p:nvSpPr>
        <p:spPr>
          <a:xfrm>
            <a:off x="227814" y="4801932"/>
            <a:ext cx="1171751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100" dirty="0" err="1"/>
              <a:t>Ferrante</a:t>
            </a:r>
            <a:r>
              <a:rPr lang="nl-BE" sz="1100" dirty="0"/>
              <a:t> KL, </a:t>
            </a:r>
            <a:r>
              <a:rPr lang="nl-BE" sz="1100" dirty="0" err="1"/>
              <a:t>Wasenda</a:t>
            </a:r>
            <a:r>
              <a:rPr lang="nl-BE" sz="1100" dirty="0"/>
              <a:t> EJ, Jung CE et al. </a:t>
            </a:r>
            <a:r>
              <a:rPr lang="nl-BE" sz="1100" dirty="0" err="1"/>
              <a:t>Vaginal</a:t>
            </a:r>
            <a:r>
              <a:rPr lang="nl-BE" sz="1100" dirty="0"/>
              <a:t> </a:t>
            </a:r>
            <a:r>
              <a:rPr lang="nl-BE" sz="1100" dirty="0" err="1"/>
              <a:t>estrogen</a:t>
            </a:r>
            <a:r>
              <a:rPr lang="nl-BE" sz="1100" dirty="0"/>
              <a:t> </a:t>
            </a:r>
            <a:r>
              <a:rPr lang="nl-BE" sz="1100" dirty="0" err="1"/>
              <a:t>for</a:t>
            </a:r>
            <a:r>
              <a:rPr lang="nl-BE" sz="1100" dirty="0"/>
              <a:t> the prevention of </a:t>
            </a:r>
            <a:r>
              <a:rPr lang="nl-BE" sz="1100" dirty="0" err="1"/>
              <a:t>recurrent</a:t>
            </a:r>
            <a:r>
              <a:rPr lang="nl-BE" sz="1100" dirty="0"/>
              <a:t> </a:t>
            </a:r>
            <a:r>
              <a:rPr lang="nl-BE" sz="1100" dirty="0" err="1"/>
              <a:t>urinary</a:t>
            </a:r>
            <a:r>
              <a:rPr lang="nl-BE" sz="1100" dirty="0"/>
              <a:t> </a:t>
            </a:r>
            <a:r>
              <a:rPr lang="nl-BE" sz="1100" dirty="0" err="1"/>
              <a:t>tract</a:t>
            </a:r>
            <a:r>
              <a:rPr lang="nl-BE" sz="1100" dirty="0"/>
              <a:t> infection in </a:t>
            </a:r>
            <a:r>
              <a:rPr lang="nl-BE" sz="1100" dirty="0" err="1"/>
              <a:t>postmenopausal</a:t>
            </a:r>
            <a:r>
              <a:rPr lang="nl-BE" sz="1100" dirty="0"/>
              <a:t> </a:t>
            </a:r>
            <a:r>
              <a:rPr lang="nl-BE" sz="1100" dirty="0" err="1"/>
              <a:t>women</a:t>
            </a:r>
            <a:r>
              <a:rPr lang="nl-BE" sz="1100" dirty="0"/>
              <a:t>: a </a:t>
            </a:r>
            <a:r>
              <a:rPr lang="nl-BE" sz="1100" dirty="0" err="1"/>
              <a:t>randomized</a:t>
            </a:r>
            <a:r>
              <a:rPr lang="nl-BE" sz="1100" dirty="0"/>
              <a:t> </a:t>
            </a:r>
            <a:r>
              <a:rPr lang="nl-BE" sz="1100" dirty="0" err="1"/>
              <a:t>clinical</a:t>
            </a:r>
            <a:r>
              <a:rPr lang="nl-BE" sz="1100" dirty="0"/>
              <a:t> trial. </a:t>
            </a:r>
            <a:r>
              <a:rPr lang="nl-BE" sz="1100" dirty="0" err="1"/>
              <a:t>Female</a:t>
            </a:r>
            <a:r>
              <a:rPr lang="nl-BE" sz="1100" dirty="0"/>
              <a:t> </a:t>
            </a:r>
            <a:r>
              <a:rPr lang="nl-BE" sz="1100" dirty="0" err="1"/>
              <a:t>Pelvic</a:t>
            </a:r>
            <a:r>
              <a:rPr lang="nl-BE" sz="1100" dirty="0"/>
              <a:t> </a:t>
            </a:r>
            <a:r>
              <a:rPr lang="nl-BE" sz="1100" dirty="0" err="1"/>
              <a:t>Med</a:t>
            </a:r>
            <a:r>
              <a:rPr lang="nl-BE" sz="1100" dirty="0"/>
              <a:t> </a:t>
            </a:r>
            <a:r>
              <a:rPr lang="nl-BE" sz="1100" dirty="0" err="1"/>
              <a:t>Reconstr</a:t>
            </a:r>
            <a:r>
              <a:rPr lang="nl-BE" sz="1100" dirty="0"/>
              <a:t> </a:t>
            </a:r>
            <a:r>
              <a:rPr lang="nl-BE" sz="1100" dirty="0" err="1"/>
              <a:t>Surg</a:t>
            </a:r>
            <a:r>
              <a:rPr lang="nl-BE" sz="1100" dirty="0"/>
              <a:t> 2021, 27(2): 112-117.VERENSO. Richtlijn urineweginfecties bij kwetsbare ouderen.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100" dirty="0"/>
              <a:t>Caljouw MAA, van den Hout WB, Putter H et al. </a:t>
            </a:r>
            <a:r>
              <a:rPr lang="nl-BE" sz="1100" dirty="0" err="1"/>
              <a:t>Effectivenes</a:t>
            </a:r>
            <a:r>
              <a:rPr lang="nl-BE" sz="1100" dirty="0"/>
              <a:t> of cranberry capsules </a:t>
            </a:r>
            <a:r>
              <a:rPr lang="nl-BE" sz="1100" dirty="0" err="1"/>
              <a:t>to</a:t>
            </a:r>
            <a:r>
              <a:rPr lang="nl-BE" sz="1100" dirty="0"/>
              <a:t> </a:t>
            </a:r>
            <a:r>
              <a:rPr lang="nl-BE" sz="1100" dirty="0" err="1"/>
              <a:t>prevent</a:t>
            </a:r>
            <a:r>
              <a:rPr lang="nl-BE" sz="1100" dirty="0"/>
              <a:t> </a:t>
            </a:r>
            <a:r>
              <a:rPr lang="nl-BE" sz="1100" dirty="0" err="1"/>
              <a:t>urinary</a:t>
            </a:r>
            <a:r>
              <a:rPr lang="nl-BE" sz="1100" dirty="0"/>
              <a:t> </a:t>
            </a:r>
            <a:r>
              <a:rPr lang="nl-BE" sz="1100" dirty="0" err="1"/>
              <a:t>tract</a:t>
            </a:r>
            <a:r>
              <a:rPr lang="nl-BE" sz="1100" dirty="0"/>
              <a:t> infections in </a:t>
            </a:r>
            <a:r>
              <a:rPr lang="nl-BE" sz="1100" dirty="0" err="1"/>
              <a:t>vulnerable</a:t>
            </a:r>
            <a:r>
              <a:rPr lang="nl-BE" sz="1100" dirty="0"/>
              <a:t> </a:t>
            </a:r>
            <a:r>
              <a:rPr lang="nl-BE" sz="1100" dirty="0" err="1"/>
              <a:t>older</a:t>
            </a:r>
            <a:r>
              <a:rPr lang="nl-BE" sz="1100" dirty="0"/>
              <a:t> persons: A double-blind </a:t>
            </a:r>
            <a:r>
              <a:rPr lang="nl-BE" sz="1100" dirty="0" err="1"/>
              <a:t>randomized</a:t>
            </a:r>
            <a:r>
              <a:rPr lang="nl-BE" sz="1100" dirty="0"/>
              <a:t> placebo-</a:t>
            </a:r>
            <a:r>
              <a:rPr lang="nl-BE" sz="1100" dirty="0" err="1"/>
              <a:t>controlled</a:t>
            </a:r>
            <a:r>
              <a:rPr lang="nl-BE" sz="1100" dirty="0"/>
              <a:t> trial in long-term care </a:t>
            </a:r>
            <a:r>
              <a:rPr lang="nl-BE" sz="1100" dirty="0" err="1"/>
              <a:t>facilities</a:t>
            </a:r>
            <a:r>
              <a:rPr lang="nl-BE" sz="1100" dirty="0"/>
              <a:t>. J Am </a:t>
            </a:r>
            <a:r>
              <a:rPr lang="nl-BE" sz="1100" dirty="0" err="1"/>
              <a:t>Geriatr</a:t>
            </a:r>
            <a:r>
              <a:rPr lang="nl-BE" sz="1100" dirty="0"/>
              <a:t> </a:t>
            </a:r>
            <a:r>
              <a:rPr lang="nl-BE" sz="1100" dirty="0" err="1"/>
              <a:t>Soc</a:t>
            </a:r>
            <a:r>
              <a:rPr lang="nl-BE" sz="1100" dirty="0"/>
              <a:t> 2014, 62(1): 103-110.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100" dirty="0" err="1"/>
              <a:t>Jepson</a:t>
            </a:r>
            <a:r>
              <a:rPr lang="nl-BE" sz="1100" dirty="0"/>
              <a:t> RG, Williams G, </a:t>
            </a:r>
            <a:r>
              <a:rPr lang="nl-BE" sz="1100" dirty="0" err="1"/>
              <a:t>Craig</a:t>
            </a:r>
            <a:r>
              <a:rPr lang="nl-BE" sz="1100" dirty="0"/>
              <a:t> JC. Cranberries </a:t>
            </a:r>
            <a:r>
              <a:rPr lang="nl-BE" sz="1100" dirty="0" err="1"/>
              <a:t>for</a:t>
            </a:r>
            <a:r>
              <a:rPr lang="nl-BE" sz="1100" dirty="0"/>
              <a:t> </a:t>
            </a:r>
            <a:r>
              <a:rPr lang="nl-BE" sz="1100" dirty="0" err="1"/>
              <a:t>preventing</a:t>
            </a:r>
            <a:r>
              <a:rPr lang="nl-BE" sz="1100" dirty="0"/>
              <a:t> </a:t>
            </a:r>
            <a:r>
              <a:rPr lang="nl-BE" sz="1100" dirty="0" err="1"/>
              <a:t>urinary</a:t>
            </a:r>
            <a:r>
              <a:rPr lang="nl-BE" sz="1100" dirty="0"/>
              <a:t> </a:t>
            </a:r>
            <a:r>
              <a:rPr lang="nl-BE" sz="1100" dirty="0" err="1"/>
              <a:t>tract</a:t>
            </a:r>
            <a:r>
              <a:rPr lang="nl-BE" sz="1100" dirty="0"/>
              <a:t> infections. </a:t>
            </a:r>
            <a:r>
              <a:rPr lang="nl-BE" sz="1100" dirty="0" err="1"/>
              <a:t>Cochrane</a:t>
            </a:r>
            <a:r>
              <a:rPr lang="nl-BE" sz="1100" dirty="0"/>
              <a:t> Database </a:t>
            </a:r>
            <a:r>
              <a:rPr lang="nl-BE" sz="1100" dirty="0" err="1"/>
              <a:t>Syst</a:t>
            </a:r>
            <a:r>
              <a:rPr lang="nl-BE" sz="1100" dirty="0"/>
              <a:t> </a:t>
            </a:r>
            <a:r>
              <a:rPr lang="nl-BE" sz="1100" dirty="0" err="1"/>
              <a:t>Rev</a:t>
            </a:r>
            <a:r>
              <a:rPr lang="nl-BE" sz="1100" dirty="0"/>
              <a:t> 2012, 10(10): CD001321.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100" dirty="0" err="1"/>
              <a:t>Juthani-Mehta</a:t>
            </a:r>
            <a:r>
              <a:rPr lang="nl-BE" sz="1100" dirty="0"/>
              <a:t> M, Van Ness PH, </a:t>
            </a:r>
            <a:r>
              <a:rPr lang="nl-BE" sz="1100" dirty="0" err="1"/>
              <a:t>Bianco</a:t>
            </a:r>
            <a:r>
              <a:rPr lang="nl-BE" sz="1100" dirty="0"/>
              <a:t> L et al. Effect of cranberry capsules on </a:t>
            </a:r>
            <a:r>
              <a:rPr lang="nl-BE" sz="1100" dirty="0" err="1"/>
              <a:t>bacteriuria</a:t>
            </a:r>
            <a:r>
              <a:rPr lang="nl-BE" sz="1100" dirty="0"/>
              <a:t> plus </a:t>
            </a:r>
            <a:r>
              <a:rPr lang="nl-BE" sz="1100" dirty="0" err="1"/>
              <a:t>pyuria</a:t>
            </a:r>
            <a:r>
              <a:rPr lang="nl-BE" sz="1100" dirty="0"/>
              <a:t> </a:t>
            </a:r>
            <a:r>
              <a:rPr lang="nl-BE" sz="1100" dirty="0" err="1"/>
              <a:t>among</a:t>
            </a:r>
            <a:r>
              <a:rPr lang="nl-BE" sz="1100" dirty="0"/>
              <a:t> </a:t>
            </a:r>
            <a:r>
              <a:rPr lang="nl-BE" sz="1100" dirty="0" err="1"/>
              <a:t>older</a:t>
            </a:r>
            <a:r>
              <a:rPr lang="nl-BE" sz="1100" dirty="0"/>
              <a:t> </a:t>
            </a:r>
            <a:r>
              <a:rPr lang="nl-BE" sz="1100" dirty="0" err="1"/>
              <a:t>women</a:t>
            </a:r>
            <a:r>
              <a:rPr lang="nl-BE" sz="1100" dirty="0"/>
              <a:t> in </a:t>
            </a:r>
            <a:r>
              <a:rPr lang="nl-BE" sz="1100" dirty="0" err="1"/>
              <a:t>nursing</a:t>
            </a:r>
            <a:r>
              <a:rPr lang="nl-BE" sz="1100" dirty="0"/>
              <a:t> homes: A </a:t>
            </a:r>
            <a:r>
              <a:rPr lang="nl-BE" sz="1100" dirty="0" err="1"/>
              <a:t>randomized</a:t>
            </a:r>
            <a:r>
              <a:rPr lang="nl-BE" sz="1100" dirty="0"/>
              <a:t> </a:t>
            </a:r>
            <a:r>
              <a:rPr lang="nl-BE" sz="1100" dirty="0" err="1"/>
              <a:t>clinical</a:t>
            </a:r>
            <a:r>
              <a:rPr lang="nl-BE" sz="1100" dirty="0"/>
              <a:t> trial. JAMA 2016, 316(18): 1879-1887.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Xia JY, Yang C, Xu DF et al. Consumption of cranberry as adjuvant therapy for urinary tract infections in susceptible populations: A systematic review and meta-analysis with trial sequential analysis. </a:t>
            </a:r>
            <a:r>
              <a:rPr lang="en-US" sz="1100" dirty="0" err="1"/>
              <a:t>PLoS</a:t>
            </a:r>
            <a:r>
              <a:rPr lang="en-US" sz="1100" dirty="0"/>
              <a:t> One 2021, 16(9): e0256992.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100" dirty="0" err="1"/>
              <a:t>Schwenger</a:t>
            </a:r>
            <a:r>
              <a:rPr lang="nl-BE" sz="1100" dirty="0"/>
              <a:t> EM, </a:t>
            </a:r>
            <a:r>
              <a:rPr lang="nl-BE" sz="1100" dirty="0" err="1"/>
              <a:t>Tejani</a:t>
            </a:r>
            <a:r>
              <a:rPr lang="nl-BE" sz="1100" dirty="0"/>
              <a:t> AM, </a:t>
            </a:r>
            <a:r>
              <a:rPr lang="nl-BE" sz="1100" dirty="0" err="1"/>
              <a:t>Loewen</a:t>
            </a:r>
            <a:r>
              <a:rPr lang="nl-BE" sz="1100" dirty="0"/>
              <a:t> PS. </a:t>
            </a:r>
            <a:r>
              <a:rPr lang="nl-BE" sz="1100" dirty="0" err="1"/>
              <a:t>Probiotics</a:t>
            </a:r>
            <a:r>
              <a:rPr lang="nl-BE" sz="1100" dirty="0"/>
              <a:t> </a:t>
            </a:r>
            <a:r>
              <a:rPr lang="nl-BE" sz="1100" dirty="0" err="1"/>
              <a:t>for</a:t>
            </a:r>
            <a:r>
              <a:rPr lang="nl-BE" sz="1100" dirty="0"/>
              <a:t> </a:t>
            </a:r>
            <a:r>
              <a:rPr lang="nl-BE" sz="1100" dirty="0" err="1"/>
              <a:t>preventing</a:t>
            </a:r>
            <a:r>
              <a:rPr lang="nl-BE" sz="1100" dirty="0"/>
              <a:t> </a:t>
            </a:r>
            <a:r>
              <a:rPr lang="nl-BE" sz="1100" dirty="0" err="1"/>
              <a:t>urinary</a:t>
            </a:r>
            <a:r>
              <a:rPr lang="nl-BE" sz="1100" dirty="0"/>
              <a:t> </a:t>
            </a:r>
            <a:r>
              <a:rPr lang="nl-BE" sz="1100" dirty="0" err="1"/>
              <a:t>tract</a:t>
            </a:r>
            <a:r>
              <a:rPr lang="nl-BE" sz="1100" dirty="0"/>
              <a:t> infections in </a:t>
            </a:r>
            <a:r>
              <a:rPr lang="nl-BE" sz="1100" dirty="0" err="1"/>
              <a:t>adults</a:t>
            </a:r>
            <a:r>
              <a:rPr lang="nl-BE" sz="1100" dirty="0"/>
              <a:t> and </a:t>
            </a:r>
            <a:r>
              <a:rPr lang="nl-BE" sz="1100" dirty="0" err="1"/>
              <a:t>children</a:t>
            </a:r>
            <a:r>
              <a:rPr lang="nl-BE" sz="1100" dirty="0"/>
              <a:t>. </a:t>
            </a:r>
            <a:r>
              <a:rPr lang="nl-BE" sz="1100" dirty="0" err="1"/>
              <a:t>Cochrane</a:t>
            </a:r>
            <a:r>
              <a:rPr lang="nl-BE" sz="1100" dirty="0"/>
              <a:t> Database </a:t>
            </a:r>
            <a:r>
              <a:rPr lang="nl-BE" sz="1100" dirty="0" err="1"/>
              <a:t>Syst</a:t>
            </a:r>
            <a:r>
              <a:rPr lang="nl-BE" sz="1100" dirty="0"/>
              <a:t> </a:t>
            </a:r>
            <a:r>
              <a:rPr lang="nl-BE" sz="1100" dirty="0" err="1"/>
              <a:t>Rev</a:t>
            </a:r>
            <a:r>
              <a:rPr lang="nl-BE" sz="1100" dirty="0"/>
              <a:t> 2015, 12: CD008772.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100" dirty="0"/>
              <a:t>Hoge Gezondheidsraad. Aanbevelingen inzake preventie, beheersing en aanpak van urineweginfecties tijdens de zorgverlening. 2017.</a:t>
            </a:r>
          </a:p>
        </p:txBody>
      </p:sp>
    </p:spTree>
    <p:extLst>
      <p:ext uri="{BB962C8B-B14F-4D97-AF65-F5344CB8AC3E}">
        <p14:creationId xmlns:p14="http://schemas.microsoft.com/office/powerpoint/2010/main" val="232526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320511"/>
            <a:ext cx="11138328" cy="606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rgbClr val="246194"/>
                </a:solidFill>
                <a:latin typeface="+mn-lt"/>
              </a:rPr>
              <a:t>Antibioticaprofylaxe</a:t>
            </a:r>
          </a:p>
        </p:txBody>
      </p:sp>
      <p:graphicFrame>
        <p:nvGraphicFramePr>
          <p:cNvPr id="20" name="Tabel 6">
            <a:extLst>
              <a:ext uri="{FF2B5EF4-FFF2-40B4-BE49-F238E27FC236}">
                <a16:creationId xmlns:a16="http://schemas.microsoft.com/office/drawing/2014/main" id="{7DB7DFC8-E57C-4A24-9DA2-0B776E069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745702"/>
              </p:ext>
            </p:extLst>
          </p:nvPr>
        </p:nvGraphicFramePr>
        <p:xfrm>
          <a:off x="410879" y="838200"/>
          <a:ext cx="11277646" cy="4267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277646">
                  <a:extLst>
                    <a:ext uri="{9D8B030D-6E8A-4147-A177-3AD203B41FA5}">
                      <a16:colId xmlns:a16="http://schemas.microsoft.com/office/drawing/2014/main" val="3988028257"/>
                    </a:ext>
                  </a:extLst>
                </a:gridCol>
              </a:tblGrid>
              <a:tr h="3540712">
                <a:tc>
                  <a:txBody>
                    <a:bodyPr/>
                    <a:lstStyle/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Gezien het hoge risico op (soms ernstige) bijwerkingen wordt een chronische behandeling met antibiotica bij ouderen afgeraden.</a:t>
                      </a:r>
                      <a:r>
                        <a:rPr lang="nl-BE" sz="20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voordelen van antibioticaprofylaxe wegen niet op tegen de nadelen bij ouderen met recidiverende UWI. </a:t>
                      </a:r>
                      <a:endParaRPr lang="nl-BE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nl-B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Recidiverende urineweginfectie (≥ 3 episoden binnen 1 jaar of ≥  2 episoden in 6 maanden): enkel episode behandelen na uitsluiten van andere oorzaken (enkel bij symptomen). </a:t>
                      </a:r>
                      <a:r>
                        <a:rPr lang="nl-BE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 diagnostiek en behandeling van cystitis, prostatitis, ongecompliceerd pyelonefritis verder in het document.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nl-B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Bij </a:t>
                      </a:r>
                      <a:r>
                        <a:rPr lang="nl-BE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blijvende symptomen </a:t>
                      </a:r>
                      <a:r>
                        <a:rPr lang="nl-BE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(= geen verbetering van de symptomen na behandeling met antibiotica) </a:t>
                      </a:r>
                      <a:r>
                        <a:rPr lang="nl-BE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hoge ziektelast </a:t>
                      </a:r>
                      <a:r>
                        <a:rPr lang="nl-BE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een </a:t>
                      </a:r>
                      <a:r>
                        <a:rPr lang="nl-BE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specialistisch advies van een infectioloog/uroloog </a:t>
                      </a:r>
                      <a:r>
                        <a:rPr lang="nl-BE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aangewezen. Specialist kan antibioticaprofylaxe voorschrijven indien aangewezen: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 50mg nitrofurantoïne per dag OF 3g fosfomycine per week (Muller AE et al 2017, Ahmed H et al 2019)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Gedurende maximaal 3 maanden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Herevaluatie</a:t>
                      </a:r>
                      <a:r>
                        <a:rPr lang="nl-B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3 maanden </a:t>
                      </a:r>
                      <a:endParaRPr lang="nl-B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85772"/>
                  </a:ext>
                </a:extLst>
              </a:tr>
            </a:tbl>
          </a:graphicData>
        </a:graphic>
      </p:graphicFrame>
      <p:sp>
        <p:nvSpPr>
          <p:cNvPr id="2" name="Rechthoek 1">
            <a:extLst>
              <a:ext uri="{FF2B5EF4-FFF2-40B4-BE49-F238E27FC236}">
                <a16:creationId xmlns:a16="http://schemas.microsoft.com/office/drawing/2014/main" id="{D608E3EA-9C70-4AA0-AB6E-97CD10EB6AFE}"/>
              </a:ext>
            </a:extLst>
          </p:cNvPr>
          <p:cNvSpPr/>
          <p:nvPr/>
        </p:nvSpPr>
        <p:spPr>
          <a:xfrm>
            <a:off x="362372" y="5288340"/>
            <a:ext cx="1132615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Rijksinstituut voor Volksgezondheid en Milieu. Antibiotica surveillance. 2023. Geraadpleegd op </a:t>
            </a:r>
            <a:r>
              <a:rPr lang="nl-BE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https://www.rivm.nl/sites/default/files/2023-02/2.%20Antibiotica%20surveillance%20SNIV%20dag%20%28J.%20Kabel%20en%20A.%20Haenen%29.pdf</a:t>
            </a:r>
            <a:endParaRPr lang="nl-BE" sz="11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Langford</a:t>
            </a:r>
            <a:r>
              <a:rPr lang="nl-B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BJ, Brown KA, </a:t>
            </a:r>
            <a:r>
              <a:rPr lang="nl-BE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Diong</a:t>
            </a:r>
            <a:r>
              <a:rPr lang="nl-B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C et al. The benefits and </a:t>
            </a:r>
            <a:r>
              <a:rPr lang="nl-BE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harms</a:t>
            </a:r>
            <a:r>
              <a:rPr lang="nl-B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BE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antibiotic</a:t>
            </a:r>
            <a:r>
              <a:rPr lang="nl-B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prophylaxis</a:t>
            </a:r>
            <a:r>
              <a:rPr lang="nl-B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nl-B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urinary</a:t>
            </a:r>
            <a:r>
              <a:rPr lang="nl-B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tract</a:t>
            </a:r>
            <a:r>
              <a:rPr lang="nl-B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infection in </a:t>
            </a:r>
            <a:r>
              <a:rPr lang="nl-BE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older</a:t>
            </a:r>
            <a:r>
              <a:rPr lang="nl-B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adults</a:t>
            </a:r>
            <a:r>
              <a:rPr lang="nl-B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BE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Clin</a:t>
            </a:r>
            <a:r>
              <a:rPr lang="nl-B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Infect Dis 2021, 37(3): e782-e791.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100" dirty="0"/>
              <a:t>Muller AE, </a:t>
            </a:r>
            <a:r>
              <a:rPr lang="nl-BE" sz="1100" dirty="0" err="1"/>
              <a:t>Verhaegh</a:t>
            </a:r>
            <a:r>
              <a:rPr lang="nl-BE" sz="1100" dirty="0"/>
              <a:t> EM, </a:t>
            </a:r>
            <a:r>
              <a:rPr lang="nl-BE" sz="1100" dirty="0" err="1"/>
              <a:t>Harbarth</a:t>
            </a:r>
            <a:r>
              <a:rPr lang="nl-BE" sz="1100" dirty="0"/>
              <a:t> S et al. </a:t>
            </a:r>
            <a:r>
              <a:rPr lang="nl-BE" sz="1100" dirty="0" err="1"/>
              <a:t>Nitrofurantoin's</a:t>
            </a:r>
            <a:r>
              <a:rPr lang="nl-BE" sz="1100" dirty="0"/>
              <a:t> </a:t>
            </a:r>
            <a:r>
              <a:rPr lang="nl-BE" sz="1100" dirty="0" err="1"/>
              <a:t>efficacy</a:t>
            </a:r>
            <a:r>
              <a:rPr lang="nl-BE" sz="1100" dirty="0"/>
              <a:t> and </a:t>
            </a:r>
            <a:r>
              <a:rPr lang="nl-BE" sz="1100" dirty="0" err="1"/>
              <a:t>safety</a:t>
            </a:r>
            <a:r>
              <a:rPr lang="nl-BE" sz="1100" dirty="0"/>
              <a:t> as </a:t>
            </a:r>
            <a:r>
              <a:rPr lang="nl-BE" sz="1100" dirty="0" err="1"/>
              <a:t>prophylaxis</a:t>
            </a:r>
            <a:r>
              <a:rPr lang="nl-BE" sz="1100" dirty="0"/>
              <a:t> </a:t>
            </a:r>
            <a:r>
              <a:rPr lang="nl-BE" sz="1100" dirty="0" err="1"/>
              <a:t>for</a:t>
            </a:r>
            <a:r>
              <a:rPr lang="nl-BE" sz="1100" dirty="0"/>
              <a:t> </a:t>
            </a:r>
            <a:r>
              <a:rPr lang="nl-BE" sz="1100" dirty="0" err="1"/>
              <a:t>urinary</a:t>
            </a:r>
            <a:r>
              <a:rPr lang="nl-BE" sz="1100" dirty="0"/>
              <a:t> </a:t>
            </a:r>
            <a:r>
              <a:rPr lang="nl-BE" sz="1100" dirty="0" err="1"/>
              <a:t>tract</a:t>
            </a:r>
            <a:r>
              <a:rPr lang="nl-BE" sz="1100" dirty="0"/>
              <a:t> infections: a </a:t>
            </a:r>
            <a:r>
              <a:rPr lang="nl-BE" sz="1100" dirty="0" err="1"/>
              <a:t>systematic</a:t>
            </a:r>
            <a:r>
              <a:rPr lang="nl-BE" sz="1100" dirty="0"/>
              <a:t> review of the </a:t>
            </a:r>
            <a:r>
              <a:rPr lang="nl-BE" sz="1100" dirty="0" err="1"/>
              <a:t>literature</a:t>
            </a:r>
            <a:r>
              <a:rPr lang="nl-BE" sz="1100" dirty="0"/>
              <a:t> and meta-analysis of </a:t>
            </a:r>
            <a:r>
              <a:rPr lang="nl-BE" sz="1100" dirty="0" err="1"/>
              <a:t>controlled</a:t>
            </a:r>
            <a:r>
              <a:rPr lang="nl-BE" sz="1100" dirty="0"/>
              <a:t> trials. </a:t>
            </a:r>
            <a:r>
              <a:rPr lang="nl-BE" sz="1100" dirty="0" err="1"/>
              <a:t>Clin</a:t>
            </a:r>
            <a:r>
              <a:rPr lang="nl-BE" sz="1100" dirty="0"/>
              <a:t> </a:t>
            </a:r>
            <a:r>
              <a:rPr lang="nl-BE" sz="1100" dirty="0" err="1"/>
              <a:t>Microbiol</a:t>
            </a:r>
            <a:r>
              <a:rPr lang="nl-BE" sz="1100" dirty="0"/>
              <a:t> Infect 2017, 23: 355e362.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Ahmed H, Farewell D, Jones HM et al. Antibiotic prophylaxis and clinical outcomes among older adults with recurrent urinary tract infection: cohort study. Age and Ageing 2019, 48: 228-234.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100" dirty="0"/>
              <a:t>BCFI. Urogenitale infecties: recidiverende cystitis bij vrouwen zonder verhoogd risico. </a:t>
            </a:r>
            <a:r>
              <a:rPr lang="nl-BE" sz="1100" dirty="0" err="1"/>
              <a:t>Retrieved</a:t>
            </a:r>
            <a:r>
              <a:rPr lang="nl-BE" sz="1100" dirty="0"/>
              <a:t> </a:t>
            </a:r>
            <a:r>
              <a:rPr lang="nl-BE" sz="1100" dirty="0" err="1"/>
              <a:t>from</a:t>
            </a:r>
            <a:r>
              <a:rPr lang="nl-BE" sz="1100" dirty="0"/>
              <a:t> </a:t>
            </a:r>
            <a:r>
              <a:rPr lang="nl-BE" sz="11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https://www.bcfi.be/nl/chapters/12?frag=</a:t>
            </a:r>
            <a:r>
              <a:rPr lang="nl-BE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8002222</a:t>
            </a:r>
            <a:r>
              <a:rPr lang="nl-BE" sz="1100" dirty="0"/>
              <a:t> 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22982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07930-9F37-4DF1-842C-F7D7EDEB5C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b="1" dirty="0"/>
              <a:t>Diagnostiek UWI</a:t>
            </a:r>
          </a:p>
        </p:txBody>
      </p:sp>
    </p:spTree>
    <p:extLst>
      <p:ext uri="{BB962C8B-B14F-4D97-AF65-F5344CB8AC3E}">
        <p14:creationId xmlns:p14="http://schemas.microsoft.com/office/powerpoint/2010/main" val="64364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13246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Diagnostiek UWI – zonder katheter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7C695FF8-921F-4B3B-A0FF-8B8AAB6E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2" y="1230078"/>
            <a:ext cx="6349145" cy="40451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BE" sz="2400" b="1" dirty="0">
                <a:latin typeface="+mn-lt"/>
              </a:rPr>
              <a:t>Klinische symptomen </a:t>
            </a:r>
          </a:p>
          <a:p>
            <a:pPr marL="0" indent="0">
              <a:buNone/>
            </a:pPr>
            <a:r>
              <a:rPr lang="nl-BE" sz="2400" b="1" dirty="0">
                <a:latin typeface="+mn-lt"/>
              </a:rPr>
              <a:t>EN</a:t>
            </a:r>
          </a:p>
          <a:p>
            <a:pPr marL="0" indent="0">
              <a:buNone/>
            </a:pPr>
            <a:r>
              <a:rPr lang="nl-BE" sz="2400" b="1" dirty="0">
                <a:latin typeface="+mn-lt"/>
              </a:rPr>
              <a:t>Positieve urinecultuur</a:t>
            </a:r>
            <a:r>
              <a:rPr lang="nl-BE" sz="2400" dirty="0">
                <a:latin typeface="+mn-lt"/>
              </a:rPr>
              <a:t> </a:t>
            </a:r>
            <a:r>
              <a:rPr lang="nl-BE" sz="1400" i="1" dirty="0">
                <a:latin typeface="+mn-lt"/>
              </a:rPr>
              <a:t>(interpretatie door labo, zie rapport labo)</a:t>
            </a:r>
            <a:endParaRPr lang="nl-BE" sz="2400" dirty="0">
              <a:latin typeface="+mn-lt"/>
            </a:endParaRPr>
          </a:p>
          <a:p>
            <a:endParaRPr lang="nl-BE" sz="2400" dirty="0">
              <a:latin typeface="+mn-lt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63DA77F2-1BB6-46F4-BBDB-EC978C801044}"/>
              </a:ext>
            </a:extLst>
          </p:cNvPr>
          <p:cNvCxnSpPr>
            <a:cxnSpLocks/>
          </p:cNvCxnSpPr>
          <p:nvPr/>
        </p:nvCxnSpPr>
        <p:spPr>
          <a:xfrm>
            <a:off x="3272901" y="1482572"/>
            <a:ext cx="4424039" cy="0"/>
          </a:xfrm>
          <a:prstGeom prst="straightConnector1">
            <a:avLst/>
          </a:prstGeom>
          <a:ln w="57150">
            <a:solidFill>
              <a:srgbClr val="246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39DD8BB9-33B8-44F1-9F56-4E59F0782B18}"/>
              </a:ext>
            </a:extLst>
          </p:cNvPr>
          <p:cNvSpPr/>
          <p:nvPr/>
        </p:nvSpPr>
        <p:spPr>
          <a:xfrm>
            <a:off x="444583" y="3102151"/>
            <a:ext cx="6266934" cy="476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000" dirty="0">
                <a:solidFill>
                  <a:schemeClr val="tx1"/>
                </a:solidFill>
              </a:rPr>
              <a:t>Urinedipstick (nitriet- en leukocytentest) wordt afgeraden 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F3038C3-BF65-4E6B-B966-B75C65C69E79}"/>
              </a:ext>
            </a:extLst>
          </p:cNvPr>
          <p:cNvSpPr/>
          <p:nvPr/>
        </p:nvSpPr>
        <p:spPr>
          <a:xfrm>
            <a:off x="444583" y="3575927"/>
            <a:ext cx="6266935" cy="7529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000" dirty="0">
                <a:solidFill>
                  <a:schemeClr val="tx1"/>
                </a:solidFill>
              </a:rPr>
              <a:t>Een positieve urinecultuur bij bewoner ZONDER symptomen is GEEN UWI en moet niet behandeld worden!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41AA6AF-3CED-4A94-B9C7-67B017F29D78}"/>
              </a:ext>
            </a:extLst>
          </p:cNvPr>
          <p:cNvSpPr/>
          <p:nvPr/>
        </p:nvSpPr>
        <p:spPr>
          <a:xfrm>
            <a:off x="132839" y="4883505"/>
            <a:ext cx="119263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900" dirty="0"/>
              <a:t>Hoge Gezondheidsraad. Aanbevelingen inzake preventie, beheersing en aanpak van urineweginfecties tijdens de zorgverlening. 2017.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CDC. Urinary tract infection (catheter-associated urinary tract infection [CAUTI] and non-catheter-associated urinary tract infection [UTI]) events. 2023.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VERENSO. </a:t>
            </a:r>
            <a:r>
              <a:rPr lang="nl-BE" sz="900" dirty="0"/>
              <a:t>Richtlijn urineweginfecties bij kwetsbare ouderen.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van </a:t>
            </a:r>
            <a:r>
              <a:rPr lang="en-US" sz="900" dirty="0" err="1"/>
              <a:t>Buul</a:t>
            </a:r>
            <a:r>
              <a:rPr lang="en-US" sz="900" dirty="0"/>
              <a:t>, </a:t>
            </a:r>
            <a:r>
              <a:rPr lang="en-US" sz="900" dirty="0" err="1"/>
              <a:t>Vreeken</a:t>
            </a:r>
            <a:r>
              <a:rPr lang="en-US" sz="900" dirty="0"/>
              <a:t> HL, Bradley SF et al. The development of a decision tool for the empiric treatment of suspected urinary tract infection in frail older adults: a </a:t>
            </a:r>
            <a:r>
              <a:rPr lang="en-US" sz="900" dirty="0" err="1"/>
              <a:t>delphi</a:t>
            </a:r>
            <a:r>
              <a:rPr lang="en-US" sz="900" dirty="0"/>
              <a:t> consensus procedure. J Am Med Dir Assoc 2018, 19(9): 757-764.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/>
              <a:t>Leber</a:t>
            </a:r>
            <a:r>
              <a:rPr lang="en-US" sz="900" dirty="0"/>
              <a:t> et al, Clinical Microbiology Procedures Handbook, 4</a:t>
            </a:r>
            <a:r>
              <a:rPr lang="en-US" sz="900" baseline="30000" dirty="0"/>
              <a:t>th</a:t>
            </a:r>
            <a:r>
              <a:rPr lang="en-US" sz="900" dirty="0"/>
              <a:t> edition, ASMP Press 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Stone ND, Ashraf MS, Calder J et al. Society for Healthcare epidemiology long-term care special interest group. Surveillance definitions of infections in long-term care facilities: revisiting the </a:t>
            </a:r>
            <a:r>
              <a:rPr lang="en-US" sz="900" dirty="0" err="1"/>
              <a:t>McGeer</a:t>
            </a:r>
            <a:r>
              <a:rPr lang="en-US" sz="900" dirty="0"/>
              <a:t> criteria. Infect Control Hosp Epidemiol 2012, 33: 965-77.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Ryan S, Gillespie E, Stuart RL. Urinary tract infection surveillance in residential aged care. Am J infect Control 2018, 46: 67-72.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Latour K, De Lepeleire J, </a:t>
            </a:r>
            <a:r>
              <a:rPr lang="en-US" sz="900" dirty="0" err="1"/>
              <a:t>Catry</a:t>
            </a:r>
            <a:r>
              <a:rPr lang="en-US" sz="900" dirty="0"/>
              <a:t> B et al. Nursing home residents with suspected urinary tract infections: A diagnostic accuracy study. BMC </a:t>
            </a:r>
            <a:r>
              <a:rPr lang="en-US" sz="900" dirty="0" err="1"/>
              <a:t>Geriatr</a:t>
            </a:r>
            <a:r>
              <a:rPr lang="en-US" sz="900" dirty="0"/>
              <a:t> 2022, 22: 187.Devillé WL, </a:t>
            </a:r>
            <a:r>
              <a:rPr lang="en-US" sz="900" dirty="0" err="1"/>
              <a:t>Yzermans</a:t>
            </a:r>
            <a:r>
              <a:rPr lang="en-US" sz="900" dirty="0"/>
              <a:t> JC, van </a:t>
            </a:r>
            <a:r>
              <a:rPr lang="en-US" sz="900" dirty="0" err="1"/>
              <a:t>Duijn</a:t>
            </a:r>
            <a:r>
              <a:rPr lang="en-US" sz="900" dirty="0"/>
              <a:t> NP et al. The urine dipstick test useful to rule out infections. A meta-analysis of the accuracy. BMC </a:t>
            </a:r>
            <a:r>
              <a:rPr lang="en-US" sz="900" dirty="0" err="1"/>
              <a:t>Urol</a:t>
            </a:r>
            <a:r>
              <a:rPr lang="en-US" sz="900" dirty="0"/>
              <a:t> 2004, 4:4Sundvall PD et al 2009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/>
              <a:t>Sundvall</a:t>
            </a:r>
            <a:r>
              <a:rPr lang="en-US" sz="900" dirty="0"/>
              <a:t> PD, Gunnarsson RK. Evaluation of dipstick analysis among elderly residents to detect bacteriuria: a cross-sectional study in 32 nursing homes. BMC </a:t>
            </a:r>
            <a:r>
              <a:rPr lang="en-US" sz="900" dirty="0" err="1"/>
              <a:t>Geriatr</a:t>
            </a:r>
            <a:r>
              <a:rPr lang="en-US" sz="900" dirty="0"/>
              <a:t> 2009, 9: 32.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/>
              <a:t>Devillé</a:t>
            </a:r>
            <a:r>
              <a:rPr lang="en-US" sz="900" dirty="0"/>
              <a:t> WL, </a:t>
            </a:r>
            <a:r>
              <a:rPr lang="en-US" sz="900" dirty="0" err="1"/>
              <a:t>Yzermans</a:t>
            </a:r>
            <a:r>
              <a:rPr lang="en-US" sz="900" dirty="0"/>
              <a:t> JC, van </a:t>
            </a:r>
            <a:r>
              <a:rPr lang="en-US" sz="900" dirty="0" err="1"/>
              <a:t>Duijn</a:t>
            </a:r>
            <a:r>
              <a:rPr lang="en-US" sz="900" dirty="0"/>
              <a:t> NP et al. The urine dipstick test useful to rule out infections. A meta-analysis of the accuracy. BMC </a:t>
            </a:r>
            <a:r>
              <a:rPr lang="en-US" sz="900" dirty="0" err="1"/>
              <a:t>Urol</a:t>
            </a:r>
            <a:r>
              <a:rPr lang="en-US" sz="900" dirty="0"/>
              <a:t> 2004, 4:4</a:t>
            </a:r>
            <a:endParaRPr lang="nl-BE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54F1FF-666F-4014-ADBB-0C00497F1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207" y="81669"/>
            <a:ext cx="4143953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5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CCD93-A96D-499E-BFB7-7E6A4D2F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A9D2298-4DEF-48C5-929F-2CC501A30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04" y="0"/>
            <a:ext cx="10126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962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b04002-c0d4-4282-969c-d631fed364e2" xsi:nil="true"/>
    <lcf76f155ced4ddcb4097134ff3c332f xmlns="d2bb6858-f7c8-4676-8d40-82df9002ebf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CB60F8EC9D8499EE529C20D9F80B5" ma:contentTypeVersion="16" ma:contentTypeDescription="Een nieuw document maken." ma:contentTypeScope="" ma:versionID="fb9861df69bb8154aeba6208c3db050b">
  <xsd:schema xmlns:xsd="http://www.w3.org/2001/XMLSchema" xmlns:xs="http://www.w3.org/2001/XMLSchema" xmlns:p="http://schemas.microsoft.com/office/2006/metadata/properties" xmlns:ns2="d2bb6858-f7c8-4676-8d40-82df9002ebf9" xmlns:ns3="b0b04002-c0d4-4282-969c-d631fed364e2" targetNamespace="http://schemas.microsoft.com/office/2006/metadata/properties" ma:root="true" ma:fieldsID="2fde684827f53fea50e8ed88cbc098b6" ns2:_="" ns3:_="">
    <xsd:import namespace="d2bb6858-f7c8-4676-8d40-82df9002ebf9"/>
    <xsd:import namespace="b0b04002-c0d4-4282-969c-d631fed364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b6858-f7c8-4676-8d40-82df9002eb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d58f6477-43ac-425e-9e68-0200866a51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04002-c0d4-4282-969c-d631fed364e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361ee87-8d29-443a-8936-cc741dce82f4}" ma:internalName="TaxCatchAll" ma:showField="CatchAllData" ma:web="b0b04002-c0d4-4282-969c-d631fed36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A8C67C-0C8F-42CC-8187-BD9C205428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7590AC-136A-48E6-B38A-973185FC841E}">
  <ds:schemaRefs>
    <ds:schemaRef ds:uri="http://schemas.microsoft.com/office/2006/metadata/properties"/>
    <ds:schemaRef ds:uri="http://schemas.microsoft.com/office/infopath/2007/PartnerControls"/>
    <ds:schemaRef ds:uri="b0b04002-c0d4-4282-969c-d631fed364e2"/>
    <ds:schemaRef ds:uri="d2bb6858-f7c8-4676-8d40-82df9002ebf9"/>
  </ds:schemaRefs>
</ds:datastoreItem>
</file>

<file path=customXml/itemProps3.xml><?xml version="1.0" encoding="utf-8"?>
<ds:datastoreItem xmlns:ds="http://schemas.openxmlformats.org/officeDocument/2006/customXml" ds:itemID="{8A9DF5D0-BBAD-4267-B9FD-FDF0B8F42B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b6858-f7c8-4676-8d40-82df9002ebf9"/>
    <ds:schemaRef ds:uri="b0b04002-c0d4-4282-969c-d631fed364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6039</Words>
  <Application>Microsoft Office PowerPoint</Application>
  <PresentationFormat>Breedbeeld</PresentationFormat>
  <Paragraphs>339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Gilroy</vt:lpstr>
      <vt:lpstr>GILROY-SEMIBOLD</vt:lpstr>
      <vt:lpstr>inherit</vt:lpstr>
      <vt:lpstr>Wingdings</vt:lpstr>
      <vt:lpstr>Kantoorthema</vt:lpstr>
      <vt:lpstr> D Preventie, diagnostiek en behandeling van urineweginfecties in woonzorgcentra  </vt:lpstr>
      <vt:lpstr>Preventie UWI</vt:lpstr>
      <vt:lpstr>PowerPoint-presentatie</vt:lpstr>
      <vt:lpstr>PowerPoint-presentatie</vt:lpstr>
      <vt:lpstr>PowerPoint-presentatie</vt:lpstr>
      <vt:lpstr>PowerPoint-presentatie</vt:lpstr>
      <vt:lpstr>Diagnostiek UWI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Behandeling UWI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Regionale survey QI IPC en AMS</dc:title>
  <dc:creator>Langbeen Jodie</dc:creator>
  <cp:lastModifiedBy>Langbeen Jodie</cp:lastModifiedBy>
  <cp:revision>23</cp:revision>
  <cp:lastPrinted>2023-10-06T16:35:42Z</cp:lastPrinted>
  <dcterms:created xsi:type="dcterms:W3CDTF">2022-09-22T14:31:41Z</dcterms:created>
  <dcterms:modified xsi:type="dcterms:W3CDTF">2024-02-13T13:55:45Z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0x0101003A0CB60F8EC9D8499EE529C20D9F80B5</vt:lpwstr>
  </property>
  <property fmtid="{D5CDD505-2E9C-101B-9397-08002B2CF9AE}" pid="3" name="MediaServiceImageTags">
    <vt:lpwstr/>
  </property>
</Properties>
</file>